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70" r:id="rId2"/>
    <p:sldId id="318" r:id="rId3"/>
    <p:sldId id="378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8" r:id="rId13"/>
    <p:sldId id="369" r:id="rId14"/>
    <p:sldId id="370" r:id="rId15"/>
    <p:sldId id="372" r:id="rId16"/>
    <p:sldId id="373" r:id="rId17"/>
    <p:sldId id="374" r:id="rId18"/>
    <p:sldId id="371" r:id="rId19"/>
    <p:sldId id="377" r:id="rId20"/>
    <p:sldId id="375" r:id="rId21"/>
    <p:sldId id="348" r:id="rId22"/>
    <p:sldId id="379" r:id="rId23"/>
    <p:sldId id="380" r:id="rId24"/>
    <p:sldId id="381" r:id="rId25"/>
    <p:sldId id="382" r:id="rId26"/>
    <p:sldId id="385" r:id="rId27"/>
    <p:sldId id="387" r:id="rId28"/>
    <p:sldId id="386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CD79"/>
    <a:srgbClr val="45BFBF"/>
    <a:srgbClr val="88BAE4"/>
    <a:srgbClr val="FFC000"/>
    <a:srgbClr val="FF0000"/>
    <a:srgbClr val="92D050"/>
    <a:srgbClr val="FFFFFF"/>
    <a:srgbClr val="000000"/>
    <a:srgbClr val="727BD4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65" autoAdjust="0"/>
    <p:restoredTop sz="94660"/>
  </p:normalViewPr>
  <p:slideViewPr>
    <p:cSldViewPr>
      <p:cViewPr varScale="1">
        <p:scale>
          <a:sx n="74" d="100"/>
          <a:sy n="74" d="100"/>
        </p:scale>
        <p:origin x="127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B7A057-1D91-46A6-B704-20DAC6A7D834}" type="doc">
      <dgm:prSet loTypeId="urn:microsoft.com/office/officeart/2005/8/layout/hProcess10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2EFC0BE-06F4-4467-B07B-AEB6B5F96060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Airstream process</a:t>
          </a:r>
        </a:p>
        <a:p>
          <a:r>
            <a:rPr lang="en-US" dirty="0"/>
            <a:t>airstream</a:t>
          </a:r>
          <a:endParaRPr lang="en-US" dirty="0">
            <a:solidFill>
              <a:schemeClr val="tx1"/>
            </a:solidFill>
          </a:endParaRPr>
        </a:p>
      </dgm:t>
    </dgm:pt>
    <dgm:pt modelId="{ED3AB6AA-EF97-4499-A742-2B5AB97E92BC}" type="parTrans" cxnId="{53E1C5F4-C27A-4E3B-A643-2892D47C4F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1C991D-6BC2-4237-BD94-F67955EEECD5}" type="sibTrans" cxnId="{53E1C5F4-C27A-4E3B-A643-2892D47C4F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270D9F-FAF5-4741-BC92-85768CF06431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Phonation process</a:t>
          </a:r>
        </a:p>
        <a:p>
          <a:r>
            <a:rPr lang="en-US" dirty="0"/>
            <a:t>voiced or voiceless?</a:t>
          </a:r>
          <a:endParaRPr lang="en-US" dirty="0">
            <a:solidFill>
              <a:schemeClr val="tx1"/>
            </a:solidFill>
          </a:endParaRPr>
        </a:p>
      </dgm:t>
    </dgm:pt>
    <dgm:pt modelId="{AE138334-D4B5-471D-AF17-B13C9D7C6112}" type="parTrans" cxnId="{17E26D61-2781-4752-9645-DAA801334D5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99CD01-C388-410D-9AE7-1E9D806C319A}" type="sibTrans" cxnId="{17E26D61-2781-4752-9645-DAA801334D5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A0D92A-4181-4C45-96B3-FB449A958F7A}">
      <dgm:prSet phldrT="[Text]"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Oro-nasal process</a:t>
          </a:r>
        </a:p>
        <a:p>
          <a:pPr algn="ctr"/>
          <a:r>
            <a:rPr lang="en-US" b="0" dirty="0">
              <a:solidFill>
                <a:schemeClr val="bg1"/>
              </a:solidFill>
            </a:rPr>
            <a:t>oral or nasal?</a:t>
          </a:r>
        </a:p>
      </dgm:t>
    </dgm:pt>
    <dgm:pt modelId="{98A534E9-4B80-40B9-B140-E9B81BDB0705}" type="parTrans" cxnId="{B86E7894-95D0-47F1-81FF-AF4A237C95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BFFE1A-A8CB-4317-9D3C-5A18AFEDB391}" type="sibTrans" cxnId="{B86E7894-95D0-47F1-81FF-AF4A237C95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E8995E-1968-44B5-8F91-F5F1943E8D21}">
      <dgm:prSet phldrT="[Text]"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Articulatory process</a:t>
          </a:r>
        </a:p>
        <a:p>
          <a:pPr algn="ctr"/>
          <a:r>
            <a:rPr lang="en-US" b="0" dirty="0">
              <a:solidFill>
                <a:schemeClr val="bg1"/>
              </a:solidFill>
            </a:rPr>
            <a:t>which sound?</a:t>
          </a:r>
        </a:p>
      </dgm:t>
    </dgm:pt>
    <dgm:pt modelId="{FAC6FD12-6BFB-4003-B1A2-2BABFA7274ED}" type="parTrans" cxnId="{A6090F1B-EABC-476E-90C3-D3467DD858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37275C7-F68A-45E2-B4D0-46D02169AC87}" type="sibTrans" cxnId="{A6090F1B-EABC-476E-90C3-D3467DD858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D53F80D-373A-49C4-9A2D-477CF76A115D}">
      <dgm:prSet phldrT="[Text]"/>
      <dgm:spPr/>
      <dgm:t>
        <a:bodyPr/>
        <a:lstStyle/>
        <a:p>
          <a:pPr algn="l"/>
          <a:endParaRPr lang="en-US" dirty="0">
            <a:solidFill>
              <a:schemeClr val="tx1"/>
            </a:solidFill>
          </a:endParaRPr>
        </a:p>
      </dgm:t>
    </dgm:pt>
    <dgm:pt modelId="{32AB6DD2-BD11-453E-9B36-2E62CB01195B}" type="parTrans" cxnId="{F787BC92-5614-4E09-8CF0-4ADF047A209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A2AFF93-147E-4C58-8FB7-75B9DC9F02A0}" type="sibTrans" cxnId="{F787BC92-5614-4E09-8CF0-4ADF047A209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1537C3-06FD-432C-9571-BAB1B563C711}" type="pres">
      <dgm:prSet presAssocID="{06B7A057-1D91-46A6-B704-20DAC6A7D834}" presName="Name0" presStyleCnt="0">
        <dgm:presLayoutVars>
          <dgm:dir/>
          <dgm:resizeHandles val="exact"/>
        </dgm:presLayoutVars>
      </dgm:prSet>
      <dgm:spPr/>
    </dgm:pt>
    <dgm:pt modelId="{10E3C903-B0AC-4633-AF74-E0C572AC992A}" type="pres">
      <dgm:prSet presAssocID="{C2EFC0BE-06F4-4467-B07B-AEB6B5F96060}" presName="composite" presStyleCnt="0"/>
      <dgm:spPr/>
    </dgm:pt>
    <dgm:pt modelId="{EF02B593-7C61-4888-83D0-E96CA0E49BB0}" type="pres">
      <dgm:prSet presAssocID="{C2EFC0BE-06F4-4467-B07B-AEB6B5F96060}" presName="imagSh" presStyleLbl="bgImgPlace1" presStyleIdx="0" presStyleCnt="4"/>
      <dgm:spPr/>
    </dgm:pt>
    <dgm:pt modelId="{191B0B8E-3237-49C8-B603-24E32E5F34CE}" type="pres">
      <dgm:prSet presAssocID="{C2EFC0BE-06F4-4467-B07B-AEB6B5F96060}" presName="txNode" presStyleLbl="node1" presStyleIdx="0" presStyleCnt="4">
        <dgm:presLayoutVars>
          <dgm:bulletEnabled val="1"/>
        </dgm:presLayoutVars>
      </dgm:prSet>
      <dgm:spPr/>
    </dgm:pt>
    <dgm:pt modelId="{756B2916-FCB4-4DD2-B987-4BC2DBC200F3}" type="pres">
      <dgm:prSet presAssocID="{691C991D-6BC2-4237-BD94-F67955EEECD5}" presName="sibTrans" presStyleLbl="sibTrans2D1" presStyleIdx="0" presStyleCnt="3"/>
      <dgm:spPr/>
    </dgm:pt>
    <dgm:pt modelId="{C89CB4EC-33B2-44CA-8D6E-DF17E224FF4C}" type="pres">
      <dgm:prSet presAssocID="{691C991D-6BC2-4237-BD94-F67955EEECD5}" presName="connTx" presStyleLbl="sibTrans2D1" presStyleIdx="0" presStyleCnt="3"/>
      <dgm:spPr/>
    </dgm:pt>
    <dgm:pt modelId="{9E026290-028C-4A2A-B502-8FC6080DE44D}" type="pres">
      <dgm:prSet presAssocID="{23270D9F-FAF5-4741-BC92-85768CF06431}" presName="composite" presStyleCnt="0"/>
      <dgm:spPr/>
    </dgm:pt>
    <dgm:pt modelId="{83481427-EBCD-4E3F-8DF2-0A7DD2E0CB2D}" type="pres">
      <dgm:prSet presAssocID="{23270D9F-FAF5-4741-BC92-85768CF06431}" presName="imagSh" presStyleLbl="bgImgPlace1" presStyleIdx="1" presStyleCnt="4"/>
      <dgm:spPr/>
    </dgm:pt>
    <dgm:pt modelId="{2EB30CD5-0DEC-4B35-A880-8EF2E183D981}" type="pres">
      <dgm:prSet presAssocID="{23270D9F-FAF5-4741-BC92-85768CF06431}" presName="txNode" presStyleLbl="node1" presStyleIdx="1" presStyleCnt="4">
        <dgm:presLayoutVars>
          <dgm:bulletEnabled val="1"/>
        </dgm:presLayoutVars>
      </dgm:prSet>
      <dgm:spPr/>
    </dgm:pt>
    <dgm:pt modelId="{7991E960-A1CE-47D9-B883-66166D875EE5}" type="pres">
      <dgm:prSet presAssocID="{0D99CD01-C388-410D-9AE7-1E9D806C319A}" presName="sibTrans" presStyleLbl="sibTrans2D1" presStyleIdx="1" presStyleCnt="3"/>
      <dgm:spPr/>
    </dgm:pt>
    <dgm:pt modelId="{9DA63E00-AE8E-499F-9652-3A907C2030FE}" type="pres">
      <dgm:prSet presAssocID="{0D99CD01-C388-410D-9AE7-1E9D806C319A}" presName="connTx" presStyleLbl="sibTrans2D1" presStyleIdx="1" presStyleCnt="3"/>
      <dgm:spPr/>
    </dgm:pt>
    <dgm:pt modelId="{E08F5A6D-562F-4F28-9B39-41A15C204B23}" type="pres">
      <dgm:prSet presAssocID="{35A0D92A-4181-4C45-96B3-FB449A958F7A}" presName="composite" presStyleCnt="0"/>
      <dgm:spPr/>
    </dgm:pt>
    <dgm:pt modelId="{BA7C841E-292F-423A-B509-5D60BB39621A}" type="pres">
      <dgm:prSet presAssocID="{35A0D92A-4181-4C45-96B3-FB449A958F7A}" presName="imagSh" presStyleLbl="bgImgPlace1" presStyleIdx="2" presStyleCnt="4"/>
      <dgm:spPr/>
    </dgm:pt>
    <dgm:pt modelId="{9D6DE722-2B3D-41FA-8513-C141B16F150E}" type="pres">
      <dgm:prSet presAssocID="{35A0D92A-4181-4C45-96B3-FB449A958F7A}" presName="txNode" presStyleLbl="node1" presStyleIdx="2" presStyleCnt="4">
        <dgm:presLayoutVars>
          <dgm:bulletEnabled val="1"/>
        </dgm:presLayoutVars>
      </dgm:prSet>
      <dgm:spPr/>
    </dgm:pt>
    <dgm:pt modelId="{E33EAE95-F955-4138-B5B7-681A8BB0BC23}" type="pres">
      <dgm:prSet presAssocID="{F3BFFE1A-A8CB-4317-9D3C-5A18AFEDB391}" presName="sibTrans" presStyleLbl="sibTrans2D1" presStyleIdx="2" presStyleCnt="3"/>
      <dgm:spPr/>
    </dgm:pt>
    <dgm:pt modelId="{F40FAF0E-6037-406D-A404-40954CB68BE9}" type="pres">
      <dgm:prSet presAssocID="{F3BFFE1A-A8CB-4317-9D3C-5A18AFEDB391}" presName="connTx" presStyleLbl="sibTrans2D1" presStyleIdx="2" presStyleCnt="3"/>
      <dgm:spPr/>
    </dgm:pt>
    <dgm:pt modelId="{E1AE6985-2445-4A90-8AB0-8675DDC46294}" type="pres">
      <dgm:prSet presAssocID="{51E8995E-1968-44B5-8F91-F5F1943E8D21}" presName="composite" presStyleCnt="0"/>
      <dgm:spPr/>
    </dgm:pt>
    <dgm:pt modelId="{FCF53FCC-66EB-4E87-8F68-6E2D9C659EE1}" type="pres">
      <dgm:prSet presAssocID="{51E8995E-1968-44B5-8F91-F5F1943E8D21}" presName="imagSh" presStyleLbl="bgImgPlace1" presStyleIdx="3" presStyleCnt="4"/>
      <dgm:spPr/>
    </dgm:pt>
    <dgm:pt modelId="{E0CFB069-C6D8-45BB-A7C0-A29ED01C9627}" type="pres">
      <dgm:prSet presAssocID="{51E8995E-1968-44B5-8F91-F5F1943E8D21}" presName="txNode" presStyleLbl="node1" presStyleIdx="3" presStyleCnt="4">
        <dgm:presLayoutVars>
          <dgm:bulletEnabled val="1"/>
        </dgm:presLayoutVars>
      </dgm:prSet>
      <dgm:spPr/>
    </dgm:pt>
  </dgm:ptLst>
  <dgm:cxnLst>
    <dgm:cxn modelId="{3FD72307-9D1E-400F-8255-9EDB00F40211}" type="presOf" srcId="{F3BFFE1A-A8CB-4317-9D3C-5A18AFEDB391}" destId="{F40FAF0E-6037-406D-A404-40954CB68BE9}" srcOrd="1" destOrd="0" presId="urn:microsoft.com/office/officeart/2005/8/layout/hProcess10"/>
    <dgm:cxn modelId="{9D73F916-0E5C-4F22-A883-C1E38A313382}" type="presOf" srcId="{691C991D-6BC2-4237-BD94-F67955EEECD5}" destId="{756B2916-FCB4-4DD2-B987-4BC2DBC200F3}" srcOrd="0" destOrd="0" presId="urn:microsoft.com/office/officeart/2005/8/layout/hProcess10"/>
    <dgm:cxn modelId="{A6090F1B-EABC-476E-90C3-D3467DD85829}" srcId="{06B7A057-1D91-46A6-B704-20DAC6A7D834}" destId="{51E8995E-1968-44B5-8F91-F5F1943E8D21}" srcOrd="3" destOrd="0" parTransId="{FAC6FD12-6BFB-4003-B1A2-2BABFA7274ED}" sibTransId="{337275C7-F68A-45E2-B4D0-46D02169AC87}"/>
    <dgm:cxn modelId="{198C5334-86CD-4F27-B11C-2C7A0F7DDDF2}" type="presOf" srcId="{6D53F80D-373A-49C4-9A2D-477CF76A115D}" destId="{E0CFB069-C6D8-45BB-A7C0-A29ED01C9627}" srcOrd="0" destOrd="1" presId="urn:microsoft.com/office/officeart/2005/8/layout/hProcess10"/>
    <dgm:cxn modelId="{17E26D61-2781-4752-9645-DAA801334D58}" srcId="{06B7A057-1D91-46A6-B704-20DAC6A7D834}" destId="{23270D9F-FAF5-4741-BC92-85768CF06431}" srcOrd="1" destOrd="0" parTransId="{AE138334-D4B5-471D-AF17-B13C9D7C6112}" sibTransId="{0D99CD01-C388-410D-9AE7-1E9D806C319A}"/>
    <dgm:cxn modelId="{3F717C76-FBE8-449C-AC05-6F9B1FBFD6BA}" type="presOf" srcId="{F3BFFE1A-A8CB-4317-9D3C-5A18AFEDB391}" destId="{E33EAE95-F955-4138-B5B7-681A8BB0BC23}" srcOrd="0" destOrd="0" presId="urn:microsoft.com/office/officeart/2005/8/layout/hProcess10"/>
    <dgm:cxn modelId="{E797C57E-8A4D-46EE-9D93-9D0C4751A062}" type="presOf" srcId="{691C991D-6BC2-4237-BD94-F67955EEECD5}" destId="{C89CB4EC-33B2-44CA-8D6E-DF17E224FF4C}" srcOrd="1" destOrd="0" presId="urn:microsoft.com/office/officeart/2005/8/layout/hProcess10"/>
    <dgm:cxn modelId="{AD377A7F-E15B-4339-98CA-E13B4469AA1C}" type="presOf" srcId="{06B7A057-1D91-46A6-B704-20DAC6A7D834}" destId="{351537C3-06FD-432C-9571-BAB1B563C711}" srcOrd="0" destOrd="0" presId="urn:microsoft.com/office/officeart/2005/8/layout/hProcess10"/>
    <dgm:cxn modelId="{09A75F81-C27B-47B9-9D61-CB774ABFF812}" type="presOf" srcId="{35A0D92A-4181-4C45-96B3-FB449A958F7A}" destId="{9D6DE722-2B3D-41FA-8513-C141B16F150E}" srcOrd="0" destOrd="0" presId="urn:microsoft.com/office/officeart/2005/8/layout/hProcess10"/>
    <dgm:cxn modelId="{F787BC92-5614-4E09-8CF0-4ADF047A2099}" srcId="{51E8995E-1968-44B5-8F91-F5F1943E8D21}" destId="{6D53F80D-373A-49C4-9A2D-477CF76A115D}" srcOrd="0" destOrd="0" parTransId="{32AB6DD2-BD11-453E-9B36-2E62CB01195B}" sibTransId="{EA2AFF93-147E-4C58-8FB7-75B9DC9F02A0}"/>
    <dgm:cxn modelId="{B86E7894-95D0-47F1-81FF-AF4A237C95A3}" srcId="{06B7A057-1D91-46A6-B704-20DAC6A7D834}" destId="{35A0D92A-4181-4C45-96B3-FB449A958F7A}" srcOrd="2" destOrd="0" parTransId="{98A534E9-4B80-40B9-B140-E9B81BDB0705}" sibTransId="{F3BFFE1A-A8CB-4317-9D3C-5A18AFEDB391}"/>
    <dgm:cxn modelId="{5DC9D7A6-3F26-454A-B8EC-A710F44B7546}" type="presOf" srcId="{0D99CD01-C388-410D-9AE7-1E9D806C319A}" destId="{7991E960-A1CE-47D9-B883-66166D875EE5}" srcOrd="0" destOrd="0" presId="urn:microsoft.com/office/officeart/2005/8/layout/hProcess10"/>
    <dgm:cxn modelId="{B61EB5C3-5D07-4E6D-B79E-43416F5C7828}" type="presOf" srcId="{0D99CD01-C388-410D-9AE7-1E9D806C319A}" destId="{9DA63E00-AE8E-499F-9652-3A907C2030FE}" srcOrd="1" destOrd="0" presId="urn:microsoft.com/office/officeart/2005/8/layout/hProcess10"/>
    <dgm:cxn modelId="{EE12FFC8-1BE3-4248-B931-AEF257290344}" type="presOf" srcId="{C2EFC0BE-06F4-4467-B07B-AEB6B5F96060}" destId="{191B0B8E-3237-49C8-B603-24E32E5F34CE}" srcOrd="0" destOrd="0" presId="urn:microsoft.com/office/officeart/2005/8/layout/hProcess10"/>
    <dgm:cxn modelId="{D12DD8D9-715D-42F4-9DF3-21C3E1333532}" type="presOf" srcId="{51E8995E-1968-44B5-8F91-F5F1943E8D21}" destId="{E0CFB069-C6D8-45BB-A7C0-A29ED01C9627}" srcOrd="0" destOrd="0" presId="urn:microsoft.com/office/officeart/2005/8/layout/hProcess10"/>
    <dgm:cxn modelId="{53E1C5F4-C27A-4E3B-A643-2892D47C4FE9}" srcId="{06B7A057-1D91-46A6-B704-20DAC6A7D834}" destId="{C2EFC0BE-06F4-4467-B07B-AEB6B5F96060}" srcOrd="0" destOrd="0" parTransId="{ED3AB6AA-EF97-4499-A742-2B5AB97E92BC}" sibTransId="{691C991D-6BC2-4237-BD94-F67955EEECD5}"/>
    <dgm:cxn modelId="{B88E57FE-5E87-4C70-80EB-AFFC0952846E}" type="presOf" srcId="{23270D9F-FAF5-4741-BC92-85768CF06431}" destId="{2EB30CD5-0DEC-4B35-A880-8EF2E183D981}" srcOrd="0" destOrd="0" presId="urn:microsoft.com/office/officeart/2005/8/layout/hProcess10"/>
    <dgm:cxn modelId="{83FC0ED8-2330-4978-87FD-7E24564AA30D}" type="presParOf" srcId="{351537C3-06FD-432C-9571-BAB1B563C711}" destId="{10E3C903-B0AC-4633-AF74-E0C572AC992A}" srcOrd="0" destOrd="0" presId="urn:microsoft.com/office/officeart/2005/8/layout/hProcess10"/>
    <dgm:cxn modelId="{F1CAB6DF-6844-41CC-A802-D8062523ED2E}" type="presParOf" srcId="{10E3C903-B0AC-4633-AF74-E0C572AC992A}" destId="{EF02B593-7C61-4888-83D0-E96CA0E49BB0}" srcOrd="0" destOrd="0" presId="urn:microsoft.com/office/officeart/2005/8/layout/hProcess10"/>
    <dgm:cxn modelId="{D8EEA6F8-971D-4910-BF4A-3DB03CE74C18}" type="presParOf" srcId="{10E3C903-B0AC-4633-AF74-E0C572AC992A}" destId="{191B0B8E-3237-49C8-B603-24E32E5F34CE}" srcOrd="1" destOrd="0" presId="urn:microsoft.com/office/officeart/2005/8/layout/hProcess10"/>
    <dgm:cxn modelId="{B027D8CD-BFE2-45C5-8DCA-5B1E18A6E834}" type="presParOf" srcId="{351537C3-06FD-432C-9571-BAB1B563C711}" destId="{756B2916-FCB4-4DD2-B987-4BC2DBC200F3}" srcOrd="1" destOrd="0" presId="urn:microsoft.com/office/officeart/2005/8/layout/hProcess10"/>
    <dgm:cxn modelId="{64314CA3-9DD0-4FA0-AC54-BF1C7D1CD248}" type="presParOf" srcId="{756B2916-FCB4-4DD2-B987-4BC2DBC200F3}" destId="{C89CB4EC-33B2-44CA-8D6E-DF17E224FF4C}" srcOrd="0" destOrd="0" presId="urn:microsoft.com/office/officeart/2005/8/layout/hProcess10"/>
    <dgm:cxn modelId="{CFC5F2DD-5DE1-4DEC-8337-C23B47AE2E7F}" type="presParOf" srcId="{351537C3-06FD-432C-9571-BAB1B563C711}" destId="{9E026290-028C-4A2A-B502-8FC6080DE44D}" srcOrd="2" destOrd="0" presId="urn:microsoft.com/office/officeart/2005/8/layout/hProcess10"/>
    <dgm:cxn modelId="{DC3C49A5-838A-4FD4-B319-3355F179C28E}" type="presParOf" srcId="{9E026290-028C-4A2A-B502-8FC6080DE44D}" destId="{83481427-EBCD-4E3F-8DF2-0A7DD2E0CB2D}" srcOrd="0" destOrd="0" presId="urn:microsoft.com/office/officeart/2005/8/layout/hProcess10"/>
    <dgm:cxn modelId="{139CDD70-8F0B-43AB-9B7E-698B446FFAA5}" type="presParOf" srcId="{9E026290-028C-4A2A-B502-8FC6080DE44D}" destId="{2EB30CD5-0DEC-4B35-A880-8EF2E183D981}" srcOrd="1" destOrd="0" presId="urn:microsoft.com/office/officeart/2005/8/layout/hProcess10"/>
    <dgm:cxn modelId="{0F68A408-2709-4DFD-B981-46D56C29B9FF}" type="presParOf" srcId="{351537C3-06FD-432C-9571-BAB1B563C711}" destId="{7991E960-A1CE-47D9-B883-66166D875EE5}" srcOrd="3" destOrd="0" presId="urn:microsoft.com/office/officeart/2005/8/layout/hProcess10"/>
    <dgm:cxn modelId="{E1A98ADD-5C48-482F-8A4C-C4FD0866F770}" type="presParOf" srcId="{7991E960-A1CE-47D9-B883-66166D875EE5}" destId="{9DA63E00-AE8E-499F-9652-3A907C2030FE}" srcOrd="0" destOrd="0" presId="urn:microsoft.com/office/officeart/2005/8/layout/hProcess10"/>
    <dgm:cxn modelId="{8CC7D06F-0D74-4725-B9C0-1FF9E84CC024}" type="presParOf" srcId="{351537C3-06FD-432C-9571-BAB1B563C711}" destId="{E08F5A6D-562F-4F28-9B39-41A15C204B23}" srcOrd="4" destOrd="0" presId="urn:microsoft.com/office/officeart/2005/8/layout/hProcess10"/>
    <dgm:cxn modelId="{22534BAE-7DCC-4358-BD3A-260EFD061CE4}" type="presParOf" srcId="{E08F5A6D-562F-4F28-9B39-41A15C204B23}" destId="{BA7C841E-292F-423A-B509-5D60BB39621A}" srcOrd="0" destOrd="0" presId="urn:microsoft.com/office/officeart/2005/8/layout/hProcess10"/>
    <dgm:cxn modelId="{163DCC8B-3777-4D49-AFCB-5EB63FE05D24}" type="presParOf" srcId="{E08F5A6D-562F-4F28-9B39-41A15C204B23}" destId="{9D6DE722-2B3D-41FA-8513-C141B16F150E}" srcOrd="1" destOrd="0" presId="urn:microsoft.com/office/officeart/2005/8/layout/hProcess10"/>
    <dgm:cxn modelId="{19E0C85D-4D34-43D8-A2F8-3EB7754B147B}" type="presParOf" srcId="{351537C3-06FD-432C-9571-BAB1B563C711}" destId="{E33EAE95-F955-4138-B5B7-681A8BB0BC23}" srcOrd="5" destOrd="0" presId="urn:microsoft.com/office/officeart/2005/8/layout/hProcess10"/>
    <dgm:cxn modelId="{862AA810-C89B-48AE-BCB0-15B900FBEDCC}" type="presParOf" srcId="{E33EAE95-F955-4138-B5B7-681A8BB0BC23}" destId="{F40FAF0E-6037-406D-A404-40954CB68BE9}" srcOrd="0" destOrd="0" presId="urn:microsoft.com/office/officeart/2005/8/layout/hProcess10"/>
    <dgm:cxn modelId="{A45EF41E-EF9C-41BD-A942-F7A7A144F4E2}" type="presParOf" srcId="{351537C3-06FD-432C-9571-BAB1B563C711}" destId="{E1AE6985-2445-4A90-8AB0-8675DDC46294}" srcOrd="6" destOrd="0" presId="urn:microsoft.com/office/officeart/2005/8/layout/hProcess10"/>
    <dgm:cxn modelId="{1DC6E7A4-E6B7-4E25-A869-C2D04C0C40D3}" type="presParOf" srcId="{E1AE6985-2445-4A90-8AB0-8675DDC46294}" destId="{FCF53FCC-66EB-4E87-8F68-6E2D9C659EE1}" srcOrd="0" destOrd="0" presId="urn:microsoft.com/office/officeart/2005/8/layout/hProcess10"/>
    <dgm:cxn modelId="{437EF8F8-6891-4471-8BC6-403CB9729D65}" type="presParOf" srcId="{E1AE6985-2445-4A90-8AB0-8675DDC46294}" destId="{E0CFB069-C6D8-45BB-A7C0-A29ED01C9627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02B593-7C61-4888-83D0-E96CA0E49BB0}">
      <dsp:nvSpPr>
        <dsp:cNvPr id="0" name=""/>
        <dsp:cNvSpPr/>
      </dsp:nvSpPr>
      <dsp:spPr>
        <a:xfrm>
          <a:off x="1187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1B0B8E-3237-49C8-B603-24E32E5F34CE}">
      <dsp:nvSpPr>
        <dsp:cNvPr id="0" name=""/>
        <dsp:cNvSpPr/>
      </dsp:nvSpPr>
      <dsp:spPr>
        <a:xfrm>
          <a:off x="252890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Airstream process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airstream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98176" y="2300656"/>
        <a:ext cx="1455605" cy="1455605"/>
      </dsp:txXfrm>
    </dsp:sp>
    <dsp:sp modelId="{756B2916-FCB4-4DD2-B987-4BC2DBC200F3}">
      <dsp:nvSpPr>
        <dsp:cNvPr id="0" name=""/>
        <dsp:cNvSpPr/>
      </dsp:nvSpPr>
      <dsp:spPr>
        <a:xfrm>
          <a:off x="1845193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</a:endParaRPr>
        </a:p>
      </dsp:txBody>
      <dsp:txXfrm>
        <a:off x="1845193" y="1989295"/>
        <a:ext cx="208479" cy="222914"/>
      </dsp:txXfrm>
    </dsp:sp>
    <dsp:sp modelId="{83481427-EBCD-4E3F-8DF2-0A7DD2E0CB2D}">
      <dsp:nvSpPr>
        <dsp:cNvPr id="0" name=""/>
        <dsp:cNvSpPr/>
      </dsp:nvSpPr>
      <dsp:spPr>
        <a:xfrm>
          <a:off x="2398302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1073988"/>
            <a:satOff val="-9356"/>
            <a:lumOff val="1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30CD5-0DEC-4B35-A880-8EF2E183D981}">
      <dsp:nvSpPr>
        <dsp:cNvPr id="0" name=""/>
        <dsp:cNvSpPr/>
      </dsp:nvSpPr>
      <dsp:spPr>
        <a:xfrm>
          <a:off x="2650005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Phonation process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voiced or voiceless?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695291" y="2300656"/>
        <a:ext cx="1455605" cy="1455605"/>
      </dsp:txXfrm>
    </dsp:sp>
    <dsp:sp modelId="{7991E960-A1CE-47D9-B883-66166D875EE5}">
      <dsp:nvSpPr>
        <dsp:cNvPr id="0" name=""/>
        <dsp:cNvSpPr/>
      </dsp:nvSpPr>
      <dsp:spPr>
        <a:xfrm>
          <a:off x="4242307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</a:endParaRPr>
        </a:p>
      </dsp:txBody>
      <dsp:txXfrm>
        <a:off x="4242307" y="1989295"/>
        <a:ext cx="208479" cy="222914"/>
      </dsp:txXfrm>
    </dsp:sp>
    <dsp:sp modelId="{BA7C841E-292F-423A-B509-5D60BB39621A}">
      <dsp:nvSpPr>
        <dsp:cNvPr id="0" name=""/>
        <dsp:cNvSpPr/>
      </dsp:nvSpPr>
      <dsp:spPr>
        <a:xfrm>
          <a:off x="4795416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2147975"/>
            <a:satOff val="-18712"/>
            <a:lumOff val="3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6DE722-2B3D-41FA-8513-C141B16F150E}">
      <dsp:nvSpPr>
        <dsp:cNvPr id="0" name=""/>
        <dsp:cNvSpPr/>
      </dsp:nvSpPr>
      <dsp:spPr>
        <a:xfrm>
          <a:off x="5047120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Oro-nasal process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bg1"/>
              </a:solidFill>
            </a:rPr>
            <a:t>oral or nasal?</a:t>
          </a:r>
        </a:p>
      </dsp:txBody>
      <dsp:txXfrm>
        <a:off x="5092406" y="2300656"/>
        <a:ext cx="1455605" cy="1455605"/>
      </dsp:txXfrm>
    </dsp:sp>
    <dsp:sp modelId="{E33EAE95-F955-4138-B5B7-681A8BB0BC23}">
      <dsp:nvSpPr>
        <dsp:cNvPr id="0" name=""/>
        <dsp:cNvSpPr/>
      </dsp:nvSpPr>
      <dsp:spPr>
        <a:xfrm>
          <a:off x="6639422" y="1914990"/>
          <a:ext cx="297827" cy="3715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</a:endParaRPr>
        </a:p>
      </dsp:txBody>
      <dsp:txXfrm>
        <a:off x="6639422" y="1989295"/>
        <a:ext cx="208479" cy="222914"/>
      </dsp:txXfrm>
    </dsp:sp>
    <dsp:sp modelId="{FCF53FCC-66EB-4E87-8F68-6E2D9C659EE1}">
      <dsp:nvSpPr>
        <dsp:cNvPr id="0" name=""/>
        <dsp:cNvSpPr/>
      </dsp:nvSpPr>
      <dsp:spPr>
        <a:xfrm>
          <a:off x="7192531" y="1327664"/>
          <a:ext cx="1546177" cy="154617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-3221962"/>
            <a:satOff val="-28068"/>
            <a:lumOff val="5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FB069-C6D8-45BB-A7C0-A29ED01C9627}">
      <dsp:nvSpPr>
        <dsp:cNvPr id="0" name=""/>
        <dsp:cNvSpPr/>
      </dsp:nvSpPr>
      <dsp:spPr>
        <a:xfrm>
          <a:off x="7444234" y="2255370"/>
          <a:ext cx="1546177" cy="154617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Articulatory process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chemeClr val="bg1"/>
              </a:solidFill>
            </a:rPr>
            <a:t>which sound?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 dirty="0">
            <a:solidFill>
              <a:schemeClr val="tx1"/>
            </a:solidFill>
          </a:endParaRPr>
        </a:p>
      </dsp:txBody>
      <dsp:txXfrm>
        <a:off x="7489520" y="2300656"/>
        <a:ext cx="1455605" cy="1455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A2090-703B-4719-A548-E37802A9FDBD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C6E046-1C93-4EDE-B467-45DA9F8F6CC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919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120"/>
          <p:cNvSpPr>
            <a:spLocks noChangeArrowheads="1"/>
          </p:cNvSpPr>
          <p:nvPr userDrawn="1"/>
        </p:nvSpPr>
        <p:spPr bwMode="gray">
          <a:xfrm flipV="1"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>
                  <a:alpha val="28000"/>
                </a:schemeClr>
              </a:gs>
              <a:gs pos="50000">
                <a:srgbClr val="FFFFFF"/>
              </a:gs>
              <a:gs pos="100000">
                <a:schemeClr val="accent1">
                  <a:alpha val="28000"/>
                </a:schemeClr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6" name="Freeform 114"/>
          <p:cNvSpPr>
            <a:spLocks/>
          </p:cNvSpPr>
          <p:nvPr userDrawn="1"/>
        </p:nvSpPr>
        <p:spPr bwMode="gray">
          <a:xfrm>
            <a:off x="1431925" y="3390900"/>
            <a:ext cx="7712075" cy="3084513"/>
          </a:xfrm>
          <a:custGeom>
            <a:avLst/>
            <a:gdLst>
              <a:gd name="T0" fmla="*/ 4858 w 4858"/>
              <a:gd name="T1" fmla="*/ 367 h 1943"/>
              <a:gd name="T2" fmla="*/ 695 w 4858"/>
              <a:gd name="T3" fmla="*/ 940 h 1943"/>
              <a:gd name="T4" fmla="*/ 250 w 4858"/>
              <a:gd name="T5" fmla="*/ 232 h 1943"/>
              <a:gd name="T6" fmla="*/ 914 w 4858"/>
              <a:gd name="T7" fmla="*/ 220 h 1943"/>
              <a:gd name="T8" fmla="*/ 4858 w 4858"/>
              <a:gd name="T9" fmla="*/ 367 h 19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858"/>
              <a:gd name="T16" fmla="*/ 0 h 1943"/>
              <a:gd name="T17" fmla="*/ 4858 w 4858"/>
              <a:gd name="T18" fmla="*/ 1943 h 19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858" h="1943">
                <a:moveTo>
                  <a:pt x="4858" y="367"/>
                </a:moveTo>
                <a:cubicBezTo>
                  <a:pt x="4413" y="1027"/>
                  <a:pt x="3024" y="1729"/>
                  <a:pt x="695" y="940"/>
                </a:cubicBezTo>
                <a:cubicBezTo>
                  <a:pt x="0" y="708"/>
                  <a:pt x="212" y="313"/>
                  <a:pt x="250" y="232"/>
                </a:cubicBezTo>
                <a:cubicBezTo>
                  <a:pt x="288" y="151"/>
                  <a:pt x="547" y="0"/>
                  <a:pt x="914" y="220"/>
                </a:cubicBezTo>
                <a:cubicBezTo>
                  <a:pt x="3895" y="1943"/>
                  <a:pt x="4676" y="483"/>
                  <a:pt x="4858" y="367"/>
                </a:cubicBezTo>
                <a:close/>
              </a:path>
            </a:pathLst>
          </a:custGeom>
          <a:solidFill>
            <a:schemeClr val="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7" name="Freeform 7"/>
          <p:cNvSpPr>
            <a:spLocks/>
          </p:cNvSpPr>
          <p:nvPr userDrawn="1"/>
        </p:nvSpPr>
        <p:spPr bwMode="gray">
          <a:xfrm>
            <a:off x="100013" y="3906838"/>
            <a:ext cx="9043987" cy="3073400"/>
          </a:xfrm>
          <a:custGeom>
            <a:avLst/>
            <a:gdLst>
              <a:gd name="T0" fmla="*/ 839 w 5697"/>
              <a:gd name="T1" fmla="*/ 515 h 1936"/>
              <a:gd name="T2" fmla="*/ 5697 w 5697"/>
              <a:gd name="T3" fmla="*/ 0 h 1936"/>
              <a:gd name="T4" fmla="*/ 689 w 5697"/>
              <a:gd name="T5" fmla="*/ 1341 h 1936"/>
              <a:gd name="T6" fmla="*/ 50 w 5697"/>
              <a:gd name="T7" fmla="*/ 659 h 1936"/>
              <a:gd name="T8" fmla="*/ 839 w 5697"/>
              <a:gd name="T9" fmla="*/ 515 h 19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97"/>
              <a:gd name="T16" fmla="*/ 0 h 1936"/>
              <a:gd name="T17" fmla="*/ 5697 w 5697"/>
              <a:gd name="T18" fmla="*/ 1936 h 19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97" h="1936">
                <a:moveTo>
                  <a:pt x="839" y="515"/>
                </a:moveTo>
                <a:cubicBezTo>
                  <a:pt x="3969" y="1936"/>
                  <a:pt x="5653" y="125"/>
                  <a:pt x="5697" y="0"/>
                </a:cubicBezTo>
                <a:cubicBezTo>
                  <a:pt x="5553" y="407"/>
                  <a:pt x="3915" y="1754"/>
                  <a:pt x="689" y="1341"/>
                </a:cubicBezTo>
                <a:cubicBezTo>
                  <a:pt x="10" y="1279"/>
                  <a:pt x="0" y="790"/>
                  <a:pt x="50" y="659"/>
                </a:cubicBezTo>
                <a:cubicBezTo>
                  <a:pt x="100" y="528"/>
                  <a:pt x="288" y="214"/>
                  <a:pt x="839" y="515"/>
                </a:cubicBezTo>
                <a:close/>
              </a:path>
            </a:pathLst>
          </a:custGeom>
          <a:gradFill rotWithShape="1">
            <a:gsLst>
              <a:gs pos="0">
                <a:srgbClr val="95C2E7">
                  <a:alpha val="37000"/>
                </a:srgb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8" name="Freeform 12"/>
          <p:cNvSpPr>
            <a:spLocks/>
          </p:cNvSpPr>
          <p:nvPr userDrawn="1"/>
        </p:nvSpPr>
        <p:spPr bwMode="gray">
          <a:xfrm>
            <a:off x="4802188" y="3937000"/>
            <a:ext cx="4351337" cy="2921000"/>
          </a:xfrm>
          <a:custGeom>
            <a:avLst/>
            <a:gdLst>
              <a:gd name="T0" fmla="*/ 2741 w 2741"/>
              <a:gd name="T1" fmla="*/ 0 h 1840"/>
              <a:gd name="T2" fmla="*/ 0 w 2741"/>
              <a:gd name="T3" fmla="*/ 1826 h 1840"/>
              <a:gd name="T4" fmla="*/ 1295 w 2741"/>
              <a:gd name="T5" fmla="*/ 1834 h 1840"/>
              <a:gd name="T6" fmla="*/ 2741 w 2741"/>
              <a:gd name="T7" fmla="*/ 0 h 1840"/>
              <a:gd name="T8" fmla="*/ 0 60000 65536"/>
              <a:gd name="T9" fmla="*/ 0 60000 65536"/>
              <a:gd name="T10" fmla="*/ 0 60000 65536"/>
              <a:gd name="T11" fmla="*/ 0 60000 65536"/>
              <a:gd name="T12" fmla="*/ 0 w 2741"/>
              <a:gd name="T13" fmla="*/ 0 h 1840"/>
              <a:gd name="T14" fmla="*/ 2741 w 2741"/>
              <a:gd name="T15" fmla="*/ 1840 h 18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41" h="1840">
                <a:moveTo>
                  <a:pt x="2741" y="0"/>
                </a:moveTo>
                <a:cubicBezTo>
                  <a:pt x="2230" y="815"/>
                  <a:pt x="1432" y="1380"/>
                  <a:pt x="0" y="1826"/>
                </a:cubicBezTo>
                <a:cubicBezTo>
                  <a:pt x="353" y="1840"/>
                  <a:pt x="1295" y="1834"/>
                  <a:pt x="1295" y="1834"/>
                </a:cubicBezTo>
                <a:cubicBezTo>
                  <a:pt x="2096" y="995"/>
                  <a:pt x="2334" y="813"/>
                  <a:pt x="2741" y="0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rgbClr val="FFFFFF">
                  <a:alpha val="60001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9" name="Oval 11"/>
          <p:cNvSpPr>
            <a:spLocks noChangeArrowheads="1"/>
          </p:cNvSpPr>
          <p:nvPr userDrawn="1"/>
        </p:nvSpPr>
        <p:spPr bwMode="gray">
          <a:xfrm>
            <a:off x="3957638" y="5041900"/>
            <a:ext cx="884237" cy="882650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0" name="Freeform 13"/>
          <p:cNvSpPr>
            <a:spLocks/>
          </p:cNvSpPr>
          <p:nvPr userDrawn="1"/>
        </p:nvSpPr>
        <p:spPr bwMode="gray">
          <a:xfrm>
            <a:off x="1154113" y="4465638"/>
            <a:ext cx="450850" cy="598487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" name="Freeform 14"/>
          <p:cNvSpPr>
            <a:spLocks/>
          </p:cNvSpPr>
          <p:nvPr userDrawn="1"/>
        </p:nvSpPr>
        <p:spPr bwMode="gray">
          <a:xfrm>
            <a:off x="423863" y="3287713"/>
            <a:ext cx="144462" cy="1476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878" name="Group 15"/>
          <p:cNvGrpSpPr>
            <a:grpSpLocks/>
          </p:cNvGrpSpPr>
          <p:nvPr userDrawn="1"/>
        </p:nvGrpSpPr>
        <p:grpSpPr bwMode="auto">
          <a:xfrm>
            <a:off x="1730375" y="4581525"/>
            <a:ext cx="142875" cy="130175"/>
            <a:chOff x="671" y="1638"/>
            <a:chExt cx="90" cy="82"/>
          </a:xfrm>
        </p:grpSpPr>
        <p:sp>
          <p:nvSpPr>
            <p:cNvPr id="63" name="Freeform 16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4" name="Freeform 17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5" name="Freeform 18"/>
          <p:cNvSpPr>
            <a:spLocks/>
          </p:cNvSpPr>
          <p:nvPr userDrawn="1"/>
        </p:nvSpPr>
        <p:spPr bwMode="gray">
          <a:xfrm>
            <a:off x="1184275" y="337978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6" name="Freeform 19"/>
          <p:cNvSpPr>
            <a:spLocks/>
          </p:cNvSpPr>
          <p:nvPr userDrawn="1"/>
        </p:nvSpPr>
        <p:spPr bwMode="gray">
          <a:xfrm>
            <a:off x="1692275" y="435133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7" name="Freeform 20"/>
          <p:cNvSpPr>
            <a:spLocks/>
          </p:cNvSpPr>
          <p:nvPr userDrawn="1"/>
        </p:nvSpPr>
        <p:spPr bwMode="gray">
          <a:xfrm>
            <a:off x="1884363" y="4427538"/>
            <a:ext cx="144462" cy="1476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8" name="Freeform 21"/>
          <p:cNvSpPr>
            <a:spLocks/>
          </p:cNvSpPr>
          <p:nvPr userDrawn="1"/>
        </p:nvSpPr>
        <p:spPr bwMode="gray">
          <a:xfrm>
            <a:off x="1844675" y="4773613"/>
            <a:ext cx="219075" cy="2238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9" name="Freeform 22"/>
          <p:cNvSpPr>
            <a:spLocks/>
          </p:cNvSpPr>
          <p:nvPr userDrawn="1"/>
        </p:nvSpPr>
        <p:spPr bwMode="gray">
          <a:xfrm>
            <a:off x="3817938" y="3659188"/>
            <a:ext cx="5335587" cy="2047875"/>
          </a:xfrm>
          <a:custGeom>
            <a:avLst/>
            <a:gdLst>
              <a:gd name="T0" fmla="*/ 3477 w 3477"/>
              <a:gd name="T1" fmla="*/ 170 h 1358"/>
              <a:gd name="T2" fmla="*/ 557 w 3477"/>
              <a:gd name="T3" fmla="*/ 870 h 1358"/>
              <a:gd name="T4" fmla="*/ 125 w 3477"/>
              <a:gd name="T5" fmla="*/ 181 h 1358"/>
              <a:gd name="T6" fmla="*/ 688 w 3477"/>
              <a:gd name="T7" fmla="*/ 144 h 1358"/>
              <a:gd name="T8" fmla="*/ 3477 w 3477"/>
              <a:gd name="T9" fmla="*/ 170 h 13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7"/>
              <a:gd name="T16" fmla="*/ 0 h 1358"/>
              <a:gd name="T17" fmla="*/ 3477 w 3477"/>
              <a:gd name="T18" fmla="*/ 1358 h 135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7" h="1358">
                <a:moveTo>
                  <a:pt x="3477" y="170"/>
                </a:moveTo>
                <a:cubicBezTo>
                  <a:pt x="3147" y="646"/>
                  <a:pt x="2266" y="1308"/>
                  <a:pt x="557" y="870"/>
                </a:cubicBezTo>
                <a:cubicBezTo>
                  <a:pt x="44" y="720"/>
                  <a:pt x="0" y="350"/>
                  <a:pt x="125" y="181"/>
                </a:cubicBezTo>
                <a:cubicBezTo>
                  <a:pt x="250" y="12"/>
                  <a:pt x="463" y="0"/>
                  <a:pt x="688" y="144"/>
                </a:cubicBezTo>
                <a:cubicBezTo>
                  <a:pt x="2235" y="1358"/>
                  <a:pt x="3057" y="641"/>
                  <a:pt x="3477" y="170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0" name="Freeform 23"/>
          <p:cNvSpPr>
            <a:spLocks/>
          </p:cNvSpPr>
          <p:nvPr userDrawn="1"/>
        </p:nvSpPr>
        <p:spPr bwMode="gray">
          <a:xfrm>
            <a:off x="1076325" y="3927475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1" name="Freeform 24"/>
          <p:cNvSpPr>
            <a:spLocks/>
          </p:cNvSpPr>
          <p:nvPr userDrawn="1"/>
        </p:nvSpPr>
        <p:spPr bwMode="gray">
          <a:xfrm>
            <a:off x="44450" y="2789238"/>
            <a:ext cx="487363" cy="498475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2" name="Freeform 25"/>
          <p:cNvSpPr>
            <a:spLocks/>
          </p:cNvSpPr>
          <p:nvPr userDrawn="1"/>
        </p:nvSpPr>
        <p:spPr bwMode="gray">
          <a:xfrm>
            <a:off x="2963863" y="4186238"/>
            <a:ext cx="134937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3" name="Freeform 26"/>
          <p:cNvSpPr>
            <a:spLocks/>
          </p:cNvSpPr>
          <p:nvPr userDrawn="1"/>
        </p:nvSpPr>
        <p:spPr bwMode="gray">
          <a:xfrm>
            <a:off x="3649663" y="4427538"/>
            <a:ext cx="80962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4" name="Freeform 27"/>
          <p:cNvSpPr>
            <a:spLocks/>
          </p:cNvSpPr>
          <p:nvPr userDrawn="1"/>
        </p:nvSpPr>
        <p:spPr bwMode="gray">
          <a:xfrm rot="827969" flipH="1">
            <a:off x="2344738" y="4448175"/>
            <a:ext cx="123825" cy="198438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891" name="Group 28"/>
          <p:cNvGrpSpPr>
            <a:grpSpLocks/>
          </p:cNvGrpSpPr>
          <p:nvPr userDrawn="1"/>
        </p:nvGrpSpPr>
        <p:grpSpPr bwMode="auto">
          <a:xfrm>
            <a:off x="2855913" y="4545013"/>
            <a:ext cx="133350" cy="122237"/>
            <a:chOff x="671" y="1638"/>
            <a:chExt cx="90" cy="82"/>
          </a:xfrm>
        </p:grpSpPr>
        <p:sp>
          <p:nvSpPr>
            <p:cNvPr id="76" name="Freeform 29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7" name="Freeform 30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8" name="Freeform 31"/>
          <p:cNvSpPr>
            <a:spLocks/>
          </p:cNvSpPr>
          <p:nvPr userDrawn="1"/>
        </p:nvSpPr>
        <p:spPr bwMode="gray">
          <a:xfrm rot="-3550340">
            <a:off x="1962944" y="4040982"/>
            <a:ext cx="204787" cy="2095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79" name="Freeform 32"/>
          <p:cNvSpPr>
            <a:spLocks/>
          </p:cNvSpPr>
          <p:nvPr userDrawn="1"/>
        </p:nvSpPr>
        <p:spPr bwMode="gray">
          <a:xfrm>
            <a:off x="2820988" y="4400550"/>
            <a:ext cx="80962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0" name="Freeform 33"/>
          <p:cNvSpPr>
            <a:spLocks/>
          </p:cNvSpPr>
          <p:nvPr userDrawn="1"/>
        </p:nvSpPr>
        <p:spPr bwMode="gray">
          <a:xfrm>
            <a:off x="3179763" y="4756150"/>
            <a:ext cx="69850" cy="698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1" name="Freeform 34"/>
          <p:cNvSpPr>
            <a:spLocks/>
          </p:cNvSpPr>
          <p:nvPr userDrawn="1"/>
        </p:nvSpPr>
        <p:spPr bwMode="gray">
          <a:xfrm>
            <a:off x="3179763" y="4545013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2" name="Freeform 36"/>
          <p:cNvSpPr>
            <a:spLocks/>
          </p:cNvSpPr>
          <p:nvPr userDrawn="1"/>
        </p:nvSpPr>
        <p:spPr bwMode="gray">
          <a:xfrm>
            <a:off x="4918075" y="4581525"/>
            <a:ext cx="263525" cy="2682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3" name="Freeform 37"/>
          <p:cNvSpPr>
            <a:spLocks/>
          </p:cNvSpPr>
          <p:nvPr userDrawn="1"/>
        </p:nvSpPr>
        <p:spPr bwMode="gray">
          <a:xfrm>
            <a:off x="4686300" y="4724400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4" name="Freeform 39"/>
          <p:cNvSpPr>
            <a:spLocks/>
          </p:cNvSpPr>
          <p:nvPr userDrawn="1"/>
        </p:nvSpPr>
        <p:spPr bwMode="gray">
          <a:xfrm>
            <a:off x="4500563" y="4616450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5" name="Freeform 40"/>
          <p:cNvSpPr>
            <a:spLocks/>
          </p:cNvSpPr>
          <p:nvPr userDrawn="1"/>
        </p:nvSpPr>
        <p:spPr bwMode="gray">
          <a:xfrm rot="19240163" flipH="1">
            <a:off x="4973638" y="4938713"/>
            <a:ext cx="98425" cy="131762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>
              <a:alpha val="89803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6" name="Freeform 41"/>
          <p:cNvSpPr>
            <a:spLocks/>
          </p:cNvSpPr>
          <p:nvPr userDrawn="1"/>
        </p:nvSpPr>
        <p:spPr bwMode="gray">
          <a:xfrm>
            <a:off x="4651375" y="4975225"/>
            <a:ext cx="69850" cy="714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7" name="Freeform 42"/>
          <p:cNvSpPr>
            <a:spLocks/>
          </p:cNvSpPr>
          <p:nvPr userDrawn="1"/>
        </p:nvSpPr>
        <p:spPr bwMode="gray">
          <a:xfrm rot="827969" flipH="1">
            <a:off x="4221163" y="4975225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8" name="Freeform 43"/>
          <p:cNvSpPr>
            <a:spLocks/>
          </p:cNvSpPr>
          <p:nvPr userDrawn="1"/>
        </p:nvSpPr>
        <p:spPr bwMode="gray">
          <a:xfrm>
            <a:off x="2843213" y="4927600"/>
            <a:ext cx="144462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9" name="Freeform 44"/>
          <p:cNvSpPr>
            <a:spLocks/>
          </p:cNvSpPr>
          <p:nvPr userDrawn="1"/>
        </p:nvSpPr>
        <p:spPr bwMode="gray">
          <a:xfrm>
            <a:off x="3457575" y="5041900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0" name="Freeform 45"/>
          <p:cNvSpPr>
            <a:spLocks/>
          </p:cNvSpPr>
          <p:nvPr userDrawn="1"/>
        </p:nvSpPr>
        <p:spPr bwMode="gray">
          <a:xfrm>
            <a:off x="579438" y="3287713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1" name="Freeform 46"/>
          <p:cNvSpPr>
            <a:spLocks/>
          </p:cNvSpPr>
          <p:nvPr userDrawn="1"/>
        </p:nvSpPr>
        <p:spPr bwMode="gray">
          <a:xfrm>
            <a:off x="522288" y="3870325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2" name="Freeform 47"/>
          <p:cNvSpPr>
            <a:spLocks/>
          </p:cNvSpPr>
          <p:nvPr userDrawn="1"/>
        </p:nvSpPr>
        <p:spPr bwMode="gray">
          <a:xfrm>
            <a:off x="346075" y="4338638"/>
            <a:ext cx="87313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3" name="Freeform 48"/>
          <p:cNvSpPr>
            <a:spLocks/>
          </p:cNvSpPr>
          <p:nvPr userDrawn="1"/>
        </p:nvSpPr>
        <p:spPr bwMode="gray">
          <a:xfrm>
            <a:off x="547688" y="3697288"/>
            <a:ext cx="298450" cy="43497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4" name="Freeform 49"/>
          <p:cNvSpPr>
            <a:spLocks/>
          </p:cNvSpPr>
          <p:nvPr userDrawn="1"/>
        </p:nvSpPr>
        <p:spPr bwMode="gray">
          <a:xfrm>
            <a:off x="98425" y="4102100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" name="Freeform 50"/>
          <p:cNvSpPr>
            <a:spLocks/>
          </p:cNvSpPr>
          <p:nvPr userDrawn="1"/>
        </p:nvSpPr>
        <p:spPr bwMode="gray">
          <a:xfrm>
            <a:off x="577850" y="4275138"/>
            <a:ext cx="93663" cy="952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6" name="Freeform 66"/>
          <p:cNvSpPr>
            <a:spLocks/>
          </p:cNvSpPr>
          <p:nvPr userDrawn="1"/>
        </p:nvSpPr>
        <p:spPr bwMode="gray">
          <a:xfrm>
            <a:off x="7989888" y="4159250"/>
            <a:ext cx="207962" cy="277813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913" name="Group 67"/>
          <p:cNvGrpSpPr>
            <a:grpSpLocks/>
          </p:cNvGrpSpPr>
          <p:nvPr userDrawn="1"/>
        </p:nvGrpSpPr>
        <p:grpSpPr bwMode="auto">
          <a:xfrm>
            <a:off x="8412163" y="3965575"/>
            <a:ext cx="65087" cy="58738"/>
            <a:chOff x="671" y="1638"/>
            <a:chExt cx="90" cy="82"/>
          </a:xfrm>
        </p:grpSpPr>
        <p:sp>
          <p:nvSpPr>
            <p:cNvPr id="98" name="Freeform 68"/>
            <p:cNvSpPr>
              <a:spLocks/>
            </p:cNvSpPr>
            <p:nvPr/>
          </p:nvSpPr>
          <p:spPr bwMode="gray">
            <a:xfrm>
              <a:off x="691" y="1649"/>
              <a:ext cx="70" cy="71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folHlink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9" name="Freeform 69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folHlink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0" name="Freeform 70"/>
          <p:cNvSpPr>
            <a:spLocks/>
          </p:cNvSpPr>
          <p:nvPr userDrawn="1"/>
        </p:nvSpPr>
        <p:spPr bwMode="gray">
          <a:xfrm>
            <a:off x="8535988" y="4092575"/>
            <a:ext cx="39687" cy="58738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1" name="Freeform 71"/>
          <p:cNvSpPr>
            <a:spLocks/>
          </p:cNvSpPr>
          <p:nvPr userDrawn="1"/>
        </p:nvSpPr>
        <p:spPr bwMode="gray">
          <a:xfrm>
            <a:off x="8624888" y="4129088"/>
            <a:ext cx="66675" cy="6826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" name="Freeform 72"/>
          <p:cNvSpPr>
            <a:spLocks/>
          </p:cNvSpPr>
          <p:nvPr userDrawn="1"/>
        </p:nvSpPr>
        <p:spPr bwMode="gray">
          <a:xfrm>
            <a:off x="8605838" y="3987800"/>
            <a:ext cx="101600" cy="1031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" name="Freeform 73"/>
          <p:cNvSpPr>
            <a:spLocks/>
          </p:cNvSpPr>
          <p:nvPr userDrawn="1"/>
        </p:nvSpPr>
        <p:spPr bwMode="gray">
          <a:xfrm>
            <a:off x="8250238" y="3836988"/>
            <a:ext cx="66675" cy="6826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" name="Freeform 74"/>
          <p:cNvSpPr>
            <a:spLocks/>
          </p:cNvSpPr>
          <p:nvPr userDrawn="1"/>
        </p:nvSpPr>
        <p:spPr bwMode="gray">
          <a:xfrm>
            <a:off x="7994650" y="3810000"/>
            <a:ext cx="39688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" name="Freeform 75"/>
          <p:cNvSpPr>
            <a:spLocks/>
          </p:cNvSpPr>
          <p:nvPr userDrawn="1"/>
        </p:nvSpPr>
        <p:spPr bwMode="gray">
          <a:xfrm>
            <a:off x="7912100" y="4087813"/>
            <a:ext cx="41275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" name="Freeform 76"/>
          <p:cNvSpPr>
            <a:spLocks/>
          </p:cNvSpPr>
          <p:nvPr userDrawn="1"/>
        </p:nvSpPr>
        <p:spPr bwMode="gray">
          <a:xfrm>
            <a:off x="8002588" y="3730625"/>
            <a:ext cx="138112" cy="20161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" name="Freeform 77"/>
          <p:cNvSpPr>
            <a:spLocks/>
          </p:cNvSpPr>
          <p:nvPr userDrawn="1"/>
        </p:nvSpPr>
        <p:spPr bwMode="gray">
          <a:xfrm>
            <a:off x="7797800" y="3917950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8" name="Freeform 78"/>
          <p:cNvSpPr>
            <a:spLocks/>
          </p:cNvSpPr>
          <p:nvPr userDrawn="1"/>
        </p:nvSpPr>
        <p:spPr bwMode="gray">
          <a:xfrm>
            <a:off x="8020050" y="4057650"/>
            <a:ext cx="42863" cy="444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9" name="Freeform 80"/>
          <p:cNvSpPr>
            <a:spLocks/>
          </p:cNvSpPr>
          <p:nvPr userDrawn="1"/>
        </p:nvSpPr>
        <p:spPr bwMode="gray">
          <a:xfrm>
            <a:off x="8604250" y="3652838"/>
            <a:ext cx="39688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0" name="Freeform 81"/>
          <p:cNvSpPr>
            <a:spLocks/>
          </p:cNvSpPr>
          <p:nvPr userDrawn="1"/>
        </p:nvSpPr>
        <p:spPr bwMode="gray">
          <a:xfrm>
            <a:off x="8718550" y="3692525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1" name="Freeform 82"/>
          <p:cNvSpPr>
            <a:spLocks/>
          </p:cNvSpPr>
          <p:nvPr userDrawn="1"/>
        </p:nvSpPr>
        <p:spPr bwMode="gray">
          <a:xfrm>
            <a:off x="7296150" y="4060825"/>
            <a:ext cx="130175" cy="17462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2" name="Freeform 84"/>
          <p:cNvSpPr>
            <a:spLocks/>
          </p:cNvSpPr>
          <p:nvPr userDrawn="1"/>
        </p:nvSpPr>
        <p:spPr bwMode="gray">
          <a:xfrm>
            <a:off x="7488238" y="4176713"/>
            <a:ext cx="41275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fol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4929" name="Group 85"/>
          <p:cNvGrpSpPr>
            <a:grpSpLocks/>
          </p:cNvGrpSpPr>
          <p:nvPr userDrawn="1"/>
        </p:nvGrpSpPr>
        <p:grpSpPr bwMode="auto">
          <a:xfrm>
            <a:off x="8027988" y="4503738"/>
            <a:ext cx="65087" cy="58737"/>
            <a:chOff x="671" y="1638"/>
            <a:chExt cx="90" cy="82"/>
          </a:xfrm>
        </p:grpSpPr>
        <p:sp>
          <p:nvSpPr>
            <p:cNvPr id="114" name="Freeform 86"/>
            <p:cNvSpPr>
              <a:spLocks/>
            </p:cNvSpPr>
            <p:nvPr/>
          </p:nvSpPr>
          <p:spPr bwMode="gray">
            <a:xfrm>
              <a:off x="691" y="1649"/>
              <a:ext cx="70" cy="71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rgbClr val="FFFFFF">
                <a:alpha val="70195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5" name="Freeform 87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rgbClr val="FFFFFF">
                <a:alpha val="70195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16" name="Freeform 88"/>
          <p:cNvSpPr>
            <a:spLocks/>
          </p:cNvSpPr>
          <p:nvPr userDrawn="1"/>
        </p:nvSpPr>
        <p:spPr bwMode="gray">
          <a:xfrm>
            <a:off x="8142288" y="4541838"/>
            <a:ext cx="39687" cy="5873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7" name="Freeform 89"/>
          <p:cNvSpPr>
            <a:spLocks/>
          </p:cNvSpPr>
          <p:nvPr userDrawn="1"/>
        </p:nvSpPr>
        <p:spPr bwMode="gray">
          <a:xfrm>
            <a:off x="8104188" y="4619625"/>
            <a:ext cx="66675" cy="68263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8" name="Freeform 90"/>
          <p:cNvSpPr>
            <a:spLocks/>
          </p:cNvSpPr>
          <p:nvPr userDrawn="1"/>
        </p:nvSpPr>
        <p:spPr bwMode="gray">
          <a:xfrm>
            <a:off x="7912100" y="4619625"/>
            <a:ext cx="101600" cy="10318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9" name="Freeform 106"/>
          <p:cNvSpPr>
            <a:spLocks/>
          </p:cNvSpPr>
          <p:nvPr userDrawn="1"/>
        </p:nvSpPr>
        <p:spPr bwMode="gray">
          <a:xfrm>
            <a:off x="5762625" y="5041900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0" name="Freeform 108"/>
          <p:cNvSpPr>
            <a:spLocks/>
          </p:cNvSpPr>
          <p:nvPr userDrawn="1"/>
        </p:nvSpPr>
        <p:spPr bwMode="gray">
          <a:xfrm>
            <a:off x="5251450" y="5006975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1" name="Freeform 110"/>
          <p:cNvSpPr>
            <a:spLocks/>
          </p:cNvSpPr>
          <p:nvPr userDrawn="1"/>
        </p:nvSpPr>
        <p:spPr bwMode="gray">
          <a:xfrm>
            <a:off x="5535613" y="50625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2" name="Freeform 111"/>
          <p:cNvSpPr>
            <a:spLocks/>
          </p:cNvSpPr>
          <p:nvPr userDrawn="1"/>
        </p:nvSpPr>
        <p:spPr bwMode="gray">
          <a:xfrm rot="827969" flipH="1">
            <a:off x="3665538" y="4810125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3" name="Freeform 112"/>
          <p:cNvSpPr>
            <a:spLocks/>
          </p:cNvSpPr>
          <p:nvPr userDrawn="1"/>
        </p:nvSpPr>
        <p:spPr bwMode="gray">
          <a:xfrm>
            <a:off x="1922463" y="3621088"/>
            <a:ext cx="230187" cy="30797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5" name="Freeform 8"/>
          <p:cNvSpPr>
            <a:spLocks/>
          </p:cNvSpPr>
          <p:nvPr userDrawn="1"/>
        </p:nvSpPr>
        <p:spPr bwMode="gray">
          <a:xfrm>
            <a:off x="0" y="3925888"/>
            <a:ext cx="9144000" cy="3568700"/>
          </a:xfrm>
          <a:custGeom>
            <a:avLst/>
            <a:gdLst>
              <a:gd name="T0" fmla="*/ 0 w 5760"/>
              <a:gd name="T1" fmla="*/ 801 h 2248"/>
              <a:gd name="T2" fmla="*/ 5760 w 5760"/>
              <a:gd name="T3" fmla="*/ 0 h 2248"/>
              <a:gd name="T4" fmla="*/ 0 w 5760"/>
              <a:gd name="T5" fmla="*/ 1847 h 2248"/>
              <a:gd name="T6" fmla="*/ 0 w 5760"/>
              <a:gd name="T7" fmla="*/ 801 h 224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2248"/>
              <a:gd name="T14" fmla="*/ 5760 w 5760"/>
              <a:gd name="T15" fmla="*/ 2248 h 2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2248">
                <a:moveTo>
                  <a:pt x="0" y="801"/>
                </a:moveTo>
                <a:cubicBezTo>
                  <a:pt x="3137" y="2248"/>
                  <a:pt x="5641" y="326"/>
                  <a:pt x="5760" y="0"/>
                </a:cubicBezTo>
                <a:cubicBezTo>
                  <a:pt x="5722" y="94"/>
                  <a:pt x="4564" y="1928"/>
                  <a:pt x="0" y="1847"/>
                </a:cubicBezTo>
                <a:cubicBezTo>
                  <a:pt x="0" y="1847"/>
                  <a:pt x="0" y="1049"/>
                  <a:pt x="0" y="801"/>
                </a:cubicBezTo>
                <a:close/>
              </a:path>
            </a:pathLst>
          </a:custGeom>
          <a:gradFill rotWithShape="1">
            <a:gsLst>
              <a:gs pos="0">
                <a:srgbClr val="CBE9E0">
                  <a:alpha val="35001"/>
                </a:srgbClr>
              </a:gs>
              <a:gs pos="100000">
                <a:schemeClr val="accent2">
                  <a:alpha val="5000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6" name="Freeform 116"/>
          <p:cNvSpPr>
            <a:spLocks/>
          </p:cNvSpPr>
          <p:nvPr userDrawn="1"/>
        </p:nvSpPr>
        <p:spPr bwMode="gray">
          <a:xfrm rot="-3550340">
            <a:off x="188119" y="4995069"/>
            <a:ext cx="422275" cy="30638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27" name="Oval 117"/>
          <p:cNvSpPr>
            <a:spLocks noChangeArrowheads="1"/>
          </p:cNvSpPr>
          <p:nvPr userDrawn="1"/>
        </p:nvSpPr>
        <p:spPr bwMode="gray">
          <a:xfrm>
            <a:off x="846138" y="4235450"/>
            <a:ext cx="1536700" cy="1536700"/>
          </a:xfrm>
          <a:prstGeom prst="ellipse">
            <a:avLst/>
          </a:prstGeom>
          <a:noFill/>
          <a:ln w="762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8" name="Oval 118"/>
          <p:cNvSpPr>
            <a:spLocks noChangeArrowheads="1"/>
          </p:cNvSpPr>
          <p:nvPr userDrawn="1"/>
        </p:nvSpPr>
        <p:spPr bwMode="gray">
          <a:xfrm>
            <a:off x="1844675" y="5349875"/>
            <a:ext cx="461963" cy="500063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9" name="Oval 119"/>
          <p:cNvSpPr>
            <a:spLocks noChangeArrowheads="1"/>
          </p:cNvSpPr>
          <p:nvPr userDrawn="1"/>
        </p:nvSpPr>
        <p:spPr bwMode="gray">
          <a:xfrm>
            <a:off x="2536825" y="6040438"/>
            <a:ext cx="306388" cy="307975"/>
          </a:xfrm>
          <a:prstGeom prst="ellipse">
            <a:avLst/>
          </a:prstGeom>
          <a:noFill/>
          <a:ln w="3810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4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00188" y="2622550"/>
            <a:ext cx="7289800" cy="576263"/>
          </a:xfrm>
        </p:spPr>
        <p:txBody>
          <a:bodyPr/>
          <a:lstStyle>
            <a:lvl1pPr marL="0" indent="0" algn="r">
              <a:buFontTx/>
              <a:buNone/>
              <a:defRPr sz="2200" smtClean="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ctr">
              <a:defRPr sz="1000"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fld id="{0F46FA8C-16AA-4643-81AB-FDF2884EBA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48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00188" y="1163638"/>
            <a:ext cx="7310437" cy="1470025"/>
          </a:xfrm>
        </p:spPr>
        <p:txBody>
          <a:bodyPr/>
          <a:lstStyle>
            <a:lvl1pPr algn="r">
              <a:defRPr sz="5000" smtClean="0"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849B6-C717-426E-BDDC-F725F07415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02162-F7DC-4DD2-9655-006C7C53F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70025"/>
            <a:ext cx="4038600" cy="4656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70025"/>
            <a:ext cx="4038600" cy="4656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00AFE-064D-41F9-BF85-916625A84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5545C-0AF6-470B-9495-313829E06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AA36A-A344-46CD-92D2-2BE79FBF9E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12A36-F3B0-4EB9-8FE4-81070C44AD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69D06-1A46-4AC5-A1B0-1FD34E8E89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607CD-7C2C-4C35-8E73-1D1762ED7C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093B9-F2E4-4C24-BAE4-AF555A8313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95288"/>
            <a:ext cx="2057400" cy="57308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95288"/>
            <a:ext cx="6019800" cy="5730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44C52-3044-4CE1-9D30-B92613417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gray">
          <a:xfrm flipV="1"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50000">
                <a:srgbClr val="FFFFFF"/>
              </a:gs>
              <a:gs pos="100000">
                <a:schemeClr val="accent1">
                  <a:alpha val="48000"/>
                </a:schemeClr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3075" name="Group 70"/>
          <p:cNvGrpSpPr>
            <a:grpSpLocks/>
          </p:cNvGrpSpPr>
          <p:nvPr/>
        </p:nvGrpSpPr>
        <p:grpSpPr bwMode="auto">
          <a:xfrm>
            <a:off x="117475" y="203200"/>
            <a:ext cx="1076325" cy="1266825"/>
            <a:chOff x="0" y="104"/>
            <a:chExt cx="1152" cy="1433"/>
          </a:xfrm>
        </p:grpSpPr>
        <p:sp>
          <p:nvSpPr>
            <p:cNvPr id="1079" name="Freeform 55"/>
            <p:cNvSpPr>
              <a:spLocks/>
            </p:cNvSpPr>
            <p:nvPr/>
          </p:nvSpPr>
          <p:spPr bwMode="gray">
            <a:xfrm>
              <a:off x="698" y="1160"/>
              <a:ext cx="285" cy="377"/>
            </a:xfrm>
            <a:custGeom>
              <a:avLst/>
              <a:gdLst>
                <a:gd name="T0" fmla="*/ 1 w 138"/>
                <a:gd name="T1" fmla="*/ 65 h 183"/>
                <a:gd name="T2" fmla="*/ 11 w 138"/>
                <a:gd name="T3" fmla="*/ 44 h 183"/>
                <a:gd name="T4" fmla="*/ 6 w 138"/>
                <a:gd name="T5" fmla="*/ 32 h 183"/>
                <a:gd name="T6" fmla="*/ 29 w 138"/>
                <a:gd name="T7" fmla="*/ 26 h 183"/>
                <a:gd name="T8" fmla="*/ 33 w 138"/>
                <a:gd name="T9" fmla="*/ 10 h 183"/>
                <a:gd name="T10" fmla="*/ 54 w 138"/>
                <a:gd name="T11" fmla="*/ 17 h 183"/>
                <a:gd name="T12" fmla="*/ 65 w 138"/>
                <a:gd name="T13" fmla="*/ 2 h 183"/>
                <a:gd name="T14" fmla="*/ 77 w 138"/>
                <a:gd name="T15" fmla="*/ 28 h 183"/>
                <a:gd name="T16" fmla="*/ 113 w 138"/>
                <a:gd name="T17" fmla="*/ 34 h 183"/>
                <a:gd name="T18" fmla="*/ 117 w 138"/>
                <a:gd name="T19" fmla="*/ 23 h 183"/>
                <a:gd name="T20" fmla="*/ 129 w 138"/>
                <a:gd name="T21" fmla="*/ 13 h 183"/>
                <a:gd name="T22" fmla="*/ 137 w 138"/>
                <a:gd name="T23" fmla="*/ 31 h 183"/>
                <a:gd name="T24" fmla="*/ 123 w 138"/>
                <a:gd name="T25" fmla="*/ 35 h 183"/>
                <a:gd name="T26" fmla="*/ 122 w 138"/>
                <a:gd name="T27" fmla="*/ 46 h 183"/>
                <a:gd name="T28" fmla="*/ 129 w 138"/>
                <a:gd name="T29" fmla="*/ 95 h 183"/>
                <a:gd name="T30" fmla="*/ 122 w 138"/>
                <a:gd name="T31" fmla="*/ 155 h 183"/>
                <a:gd name="T32" fmla="*/ 125 w 138"/>
                <a:gd name="T33" fmla="*/ 179 h 183"/>
                <a:gd name="T34" fmla="*/ 101 w 138"/>
                <a:gd name="T35" fmla="*/ 181 h 183"/>
                <a:gd name="T36" fmla="*/ 74 w 138"/>
                <a:gd name="T37" fmla="*/ 173 h 183"/>
                <a:gd name="T38" fmla="*/ 12 w 138"/>
                <a:gd name="T39" fmla="*/ 140 h 183"/>
                <a:gd name="T40" fmla="*/ 1 w 138"/>
                <a:gd name="T41" fmla="*/ 65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8"/>
                <a:gd name="T64" fmla="*/ 0 h 183"/>
                <a:gd name="T65" fmla="*/ 138 w 138"/>
                <a:gd name="T66" fmla="*/ 183 h 18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8" h="183">
                  <a:moveTo>
                    <a:pt x="1" y="65"/>
                  </a:moveTo>
                  <a:cubicBezTo>
                    <a:pt x="1" y="49"/>
                    <a:pt x="10" y="49"/>
                    <a:pt x="11" y="44"/>
                  </a:cubicBezTo>
                  <a:cubicBezTo>
                    <a:pt x="12" y="39"/>
                    <a:pt x="3" y="35"/>
                    <a:pt x="6" y="32"/>
                  </a:cubicBezTo>
                  <a:cubicBezTo>
                    <a:pt x="9" y="29"/>
                    <a:pt x="25" y="30"/>
                    <a:pt x="29" y="26"/>
                  </a:cubicBezTo>
                  <a:cubicBezTo>
                    <a:pt x="33" y="22"/>
                    <a:pt x="29" y="11"/>
                    <a:pt x="33" y="10"/>
                  </a:cubicBezTo>
                  <a:cubicBezTo>
                    <a:pt x="37" y="9"/>
                    <a:pt x="49" y="18"/>
                    <a:pt x="54" y="17"/>
                  </a:cubicBezTo>
                  <a:cubicBezTo>
                    <a:pt x="59" y="16"/>
                    <a:pt x="61" y="0"/>
                    <a:pt x="65" y="2"/>
                  </a:cubicBezTo>
                  <a:cubicBezTo>
                    <a:pt x="69" y="4"/>
                    <a:pt x="69" y="23"/>
                    <a:pt x="77" y="28"/>
                  </a:cubicBezTo>
                  <a:cubicBezTo>
                    <a:pt x="85" y="33"/>
                    <a:pt x="106" y="35"/>
                    <a:pt x="113" y="34"/>
                  </a:cubicBezTo>
                  <a:cubicBezTo>
                    <a:pt x="120" y="33"/>
                    <a:pt x="114" y="26"/>
                    <a:pt x="117" y="23"/>
                  </a:cubicBezTo>
                  <a:cubicBezTo>
                    <a:pt x="120" y="20"/>
                    <a:pt x="126" y="12"/>
                    <a:pt x="129" y="13"/>
                  </a:cubicBezTo>
                  <a:cubicBezTo>
                    <a:pt x="132" y="14"/>
                    <a:pt x="138" y="27"/>
                    <a:pt x="137" y="31"/>
                  </a:cubicBezTo>
                  <a:cubicBezTo>
                    <a:pt x="136" y="35"/>
                    <a:pt x="125" y="33"/>
                    <a:pt x="123" y="35"/>
                  </a:cubicBezTo>
                  <a:cubicBezTo>
                    <a:pt x="121" y="37"/>
                    <a:pt x="121" y="36"/>
                    <a:pt x="122" y="46"/>
                  </a:cubicBezTo>
                  <a:cubicBezTo>
                    <a:pt x="123" y="56"/>
                    <a:pt x="129" y="77"/>
                    <a:pt x="129" y="95"/>
                  </a:cubicBezTo>
                  <a:cubicBezTo>
                    <a:pt x="129" y="113"/>
                    <a:pt x="123" y="141"/>
                    <a:pt x="122" y="155"/>
                  </a:cubicBezTo>
                  <a:cubicBezTo>
                    <a:pt x="121" y="169"/>
                    <a:pt x="129" y="175"/>
                    <a:pt x="125" y="179"/>
                  </a:cubicBezTo>
                  <a:cubicBezTo>
                    <a:pt x="121" y="183"/>
                    <a:pt x="109" y="182"/>
                    <a:pt x="101" y="181"/>
                  </a:cubicBezTo>
                  <a:cubicBezTo>
                    <a:pt x="93" y="180"/>
                    <a:pt x="89" y="180"/>
                    <a:pt x="74" y="173"/>
                  </a:cubicBezTo>
                  <a:cubicBezTo>
                    <a:pt x="59" y="166"/>
                    <a:pt x="24" y="159"/>
                    <a:pt x="12" y="140"/>
                  </a:cubicBezTo>
                  <a:cubicBezTo>
                    <a:pt x="0" y="121"/>
                    <a:pt x="1" y="81"/>
                    <a:pt x="1" y="65"/>
                  </a:cubicBez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0" name="Freeform 56"/>
            <p:cNvSpPr>
              <a:spLocks/>
            </p:cNvSpPr>
            <p:nvPr/>
          </p:nvSpPr>
          <p:spPr bwMode="gray">
            <a:xfrm>
              <a:off x="240" y="418"/>
              <a:ext cx="90" cy="93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114" name="Group 57"/>
            <p:cNvGrpSpPr>
              <a:grpSpLocks/>
            </p:cNvGrpSpPr>
            <p:nvPr/>
          </p:nvGrpSpPr>
          <p:grpSpPr bwMode="auto">
            <a:xfrm>
              <a:off x="1062" y="1233"/>
              <a:ext cx="90" cy="82"/>
              <a:chOff x="671" y="1638"/>
              <a:chExt cx="90" cy="82"/>
            </a:xfrm>
          </p:grpSpPr>
          <p:sp>
            <p:nvSpPr>
              <p:cNvPr id="1082" name="Freeform 58"/>
              <p:cNvSpPr>
                <a:spLocks/>
              </p:cNvSpPr>
              <p:nvPr/>
            </p:nvSpPr>
            <p:spPr bwMode="gray">
              <a:xfrm>
                <a:off x="691" y="1647"/>
                <a:ext cx="70" cy="72"/>
              </a:xfrm>
              <a:custGeom>
                <a:avLst/>
                <a:gdLst>
                  <a:gd name="T0" fmla="*/ 36 w 70"/>
                  <a:gd name="T1" fmla="*/ 4 h 72"/>
                  <a:gd name="T2" fmla="*/ 17 w 70"/>
                  <a:gd name="T3" fmla="*/ 11 h 72"/>
                  <a:gd name="T4" fmla="*/ 1 w 70"/>
                  <a:gd name="T5" fmla="*/ 43 h 72"/>
                  <a:gd name="T6" fmla="*/ 11 w 70"/>
                  <a:gd name="T7" fmla="*/ 64 h 72"/>
                  <a:gd name="T8" fmla="*/ 61 w 70"/>
                  <a:gd name="T9" fmla="*/ 67 h 72"/>
                  <a:gd name="T10" fmla="*/ 67 w 70"/>
                  <a:gd name="T11" fmla="*/ 34 h 72"/>
                  <a:gd name="T12" fmla="*/ 52 w 70"/>
                  <a:gd name="T13" fmla="*/ 5 h 72"/>
                  <a:gd name="T14" fmla="*/ 36 w 70"/>
                  <a:gd name="T15" fmla="*/ 4 h 7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0"/>
                  <a:gd name="T25" fmla="*/ 0 h 72"/>
                  <a:gd name="T26" fmla="*/ 70 w 70"/>
                  <a:gd name="T27" fmla="*/ 72 h 7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0" h="72">
                    <a:moveTo>
                      <a:pt x="36" y="4"/>
                    </a:moveTo>
                    <a:cubicBezTo>
                      <a:pt x="30" y="5"/>
                      <a:pt x="23" y="5"/>
                      <a:pt x="17" y="11"/>
                    </a:cubicBezTo>
                    <a:cubicBezTo>
                      <a:pt x="11" y="17"/>
                      <a:pt x="2" y="34"/>
                      <a:pt x="1" y="43"/>
                    </a:cubicBezTo>
                    <a:cubicBezTo>
                      <a:pt x="0" y="52"/>
                      <a:pt x="1" y="60"/>
                      <a:pt x="11" y="64"/>
                    </a:cubicBezTo>
                    <a:cubicBezTo>
                      <a:pt x="21" y="68"/>
                      <a:pt x="52" y="72"/>
                      <a:pt x="61" y="67"/>
                    </a:cubicBezTo>
                    <a:cubicBezTo>
                      <a:pt x="70" y="62"/>
                      <a:pt x="69" y="44"/>
                      <a:pt x="67" y="34"/>
                    </a:cubicBezTo>
                    <a:cubicBezTo>
                      <a:pt x="65" y="24"/>
                      <a:pt x="57" y="10"/>
                      <a:pt x="52" y="5"/>
                    </a:cubicBezTo>
                    <a:cubicBezTo>
                      <a:pt x="47" y="0"/>
                      <a:pt x="42" y="3"/>
                      <a:pt x="36" y="4"/>
                    </a:cubicBezTo>
                    <a:close/>
                  </a:path>
                </a:pathLst>
              </a:custGeom>
              <a:solidFill>
                <a:schemeClr val="hlink">
                  <a:alpha val="30196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gray">
              <a:xfrm>
                <a:off x="671" y="1639"/>
                <a:ext cx="70" cy="81"/>
              </a:xfrm>
              <a:custGeom>
                <a:avLst/>
                <a:gdLst>
                  <a:gd name="T0" fmla="*/ 7 w 70"/>
                  <a:gd name="T1" fmla="*/ 38 h 82"/>
                  <a:gd name="T2" fmla="*/ 18 w 70"/>
                  <a:gd name="T3" fmla="*/ 26 h 82"/>
                  <a:gd name="T4" fmla="*/ 36 w 70"/>
                  <a:gd name="T5" fmla="*/ 3 h 82"/>
                  <a:gd name="T6" fmla="*/ 66 w 70"/>
                  <a:gd name="T7" fmla="*/ 8 h 82"/>
                  <a:gd name="T8" fmla="*/ 61 w 70"/>
                  <a:gd name="T9" fmla="*/ 24 h 82"/>
                  <a:gd name="T10" fmla="*/ 40 w 70"/>
                  <a:gd name="T11" fmla="*/ 38 h 82"/>
                  <a:gd name="T12" fmla="*/ 30 w 70"/>
                  <a:gd name="T13" fmla="*/ 77 h 82"/>
                  <a:gd name="T14" fmla="*/ 4 w 70"/>
                  <a:gd name="T15" fmla="*/ 65 h 82"/>
                  <a:gd name="T16" fmla="*/ 7 w 70"/>
                  <a:gd name="T17" fmla="*/ 38 h 8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0"/>
                  <a:gd name="T28" fmla="*/ 0 h 82"/>
                  <a:gd name="T29" fmla="*/ 70 w 70"/>
                  <a:gd name="T30" fmla="*/ 82 h 8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0" h="82">
                    <a:moveTo>
                      <a:pt x="7" y="38"/>
                    </a:moveTo>
                    <a:cubicBezTo>
                      <a:pt x="9" y="32"/>
                      <a:pt x="13" y="32"/>
                      <a:pt x="18" y="26"/>
                    </a:cubicBezTo>
                    <a:cubicBezTo>
                      <a:pt x="23" y="20"/>
                      <a:pt x="28" y="6"/>
                      <a:pt x="36" y="3"/>
                    </a:cubicBezTo>
                    <a:cubicBezTo>
                      <a:pt x="44" y="0"/>
                      <a:pt x="62" y="5"/>
                      <a:pt x="66" y="8"/>
                    </a:cubicBezTo>
                    <a:cubicBezTo>
                      <a:pt x="70" y="11"/>
                      <a:pt x="65" y="19"/>
                      <a:pt x="61" y="24"/>
                    </a:cubicBezTo>
                    <a:cubicBezTo>
                      <a:pt x="57" y="29"/>
                      <a:pt x="45" y="29"/>
                      <a:pt x="40" y="38"/>
                    </a:cubicBezTo>
                    <a:cubicBezTo>
                      <a:pt x="35" y="47"/>
                      <a:pt x="36" y="72"/>
                      <a:pt x="30" y="77"/>
                    </a:cubicBezTo>
                    <a:cubicBezTo>
                      <a:pt x="24" y="82"/>
                      <a:pt x="8" y="72"/>
                      <a:pt x="4" y="65"/>
                    </a:cubicBezTo>
                    <a:cubicBezTo>
                      <a:pt x="0" y="58"/>
                      <a:pt x="5" y="44"/>
                      <a:pt x="7" y="38"/>
                    </a:cubicBezTo>
                    <a:close/>
                  </a:path>
                </a:pathLst>
              </a:custGeom>
              <a:solidFill>
                <a:schemeClr val="hlink">
                  <a:alpha val="30196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084" name="Freeform 60"/>
            <p:cNvSpPr>
              <a:spLocks/>
            </p:cNvSpPr>
            <p:nvPr/>
          </p:nvSpPr>
          <p:spPr bwMode="gray">
            <a:xfrm>
              <a:off x="719" y="476"/>
              <a:ext cx="54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5" name="Freeform 61"/>
            <p:cNvSpPr>
              <a:spLocks/>
            </p:cNvSpPr>
            <p:nvPr/>
          </p:nvSpPr>
          <p:spPr bwMode="gray">
            <a:xfrm>
              <a:off x="1038" y="1088"/>
              <a:ext cx="54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6" name="Freeform 62"/>
            <p:cNvSpPr>
              <a:spLocks/>
            </p:cNvSpPr>
            <p:nvPr/>
          </p:nvSpPr>
          <p:spPr bwMode="gray">
            <a:xfrm>
              <a:off x="651" y="821"/>
              <a:ext cx="90" cy="93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7" name="Freeform 63"/>
            <p:cNvSpPr>
              <a:spLocks/>
            </p:cNvSpPr>
            <p:nvPr/>
          </p:nvSpPr>
          <p:spPr bwMode="gray">
            <a:xfrm>
              <a:off x="0" y="104"/>
              <a:ext cx="308" cy="314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8" name="Freeform 64"/>
            <p:cNvSpPr>
              <a:spLocks/>
            </p:cNvSpPr>
            <p:nvPr/>
          </p:nvSpPr>
          <p:spPr bwMode="gray">
            <a:xfrm>
              <a:off x="336" y="418"/>
              <a:ext cx="56" cy="79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89" name="Freeform 65"/>
            <p:cNvSpPr>
              <a:spLocks/>
            </p:cNvSpPr>
            <p:nvPr/>
          </p:nvSpPr>
          <p:spPr bwMode="gray">
            <a:xfrm>
              <a:off x="301" y="785"/>
              <a:ext cx="56" cy="81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0" name="Freeform 66"/>
            <p:cNvSpPr>
              <a:spLocks/>
            </p:cNvSpPr>
            <p:nvPr/>
          </p:nvSpPr>
          <p:spPr bwMode="gray">
            <a:xfrm>
              <a:off x="190" y="1081"/>
              <a:ext cx="54" cy="79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1" name="Freeform 67"/>
            <p:cNvSpPr>
              <a:spLocks/>
            </p:cNvSpPr>
            <p:nvPr/>
          </p:nvSpPr>
          <p:spPr bwMode="gray">
            <a:xfrm>
              <a:off x="318" y="677"/>
              <a:ext cx="187" cy="273"/>
            </a:xfrm>
            <a:custGeom>
              <a:avLst/>
              <a:gdLst>
                <a:gd name="T0" fmla="*/ 5 w 55"/>
                <a:gd name="T1" fmla="*/ 15 h 80"/>
                <a:gd name="T2" fmla="*/ 24 w 55"/>
                <a:gd name="T3" fmla="*/ 2 h 80"/>
                <a:gd name="T4" fmla="*/ 33 w 55"/>
                <a:gd name="T5" fmla="*/ 26 h 80"/>
                <a:gd name="T6" fmla="*/ 54 w 55"/>
                <a:gd name="T7" fmla="*/ 41 h 80"/>
                <a:gd name="T8" fmla="*/ 37 w 55"/>
                <a:gd name="T9" fmla="*/ 77 h 80"/>
                <a:gd name="T10" fmla="*/ 6 w 55"/>
                <a:gd name="T11" fmla="*/ 62 h 80"/>
                <a:gd name="T12" fmla="*/ 1 w 55"/>
                <a:gd name="T13" fmla="*/ 35 h 80"/>
                <a:gd name="T14" fmla="*/ 5 w 55"/>
                <a:gd name="T15" fmla="*/ 15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80"/>
                <a:gd name="T26" fmla="*/ 55 w 55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80">
                  <a:moveTo>
                    <a:pt x="5" y="15"/>
                  </a:moveTo>
                  <a:cubicBezTo>
                    <a:pt x="9" y="10"/>
                    <a:pt x="19" y="0"/>
                    <a:pt x="24" y="2"/>
                  </a:cubicBezTo>
                  <a:cubicBezTo>
                    <a:pt x="29" y="4"/>
                    <a:pt x="28" y="20"/>
                    <a:pt x="33" y="26"/>
                  </a:cubicBezTo>
                  <a:cubicBezTo>
                    <a:pt x="38" y="32"/>
                    <a:pt x="53" y="33"/>
                    <a:pt x="54" y="41"/>
                  </a:cubicBezTo>
                  <a:cubicBezTo>
                    <a:pt x="55" y="49"/>
                    <a:pt x="45" y="74"/>
                    <a:pt x="37" y="77"/>
                  </a:cubicBezTo>
                  <a:cubicBezTo>
                    <a:pt x="29" y="80"/>
                    <a:pt x="12" y="69"/>
                    <a:pt x="6" y="62"/>
                  </a:cubicBezTo>
                  <a:cubicBezTo>
                    <a:pt x="0" y="55"/>
                    <a:pt x="1" y="42"/>
                    <a:pt x="1" y="35"/>
                  </a:cubicBezTo>
                  <a:cubicBezTo>
                    <a:pt x="1" y="28"/>
                    <a:pt x="1" y="20"/>
                    <a:pt x="5" y="15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2" name="Freeform 68"/>
            <p:cNvSpPr>
              <a:spLocks/>
            </p:cNvSpPr>
            <p:nvPr/>
          </p:nvSpPr>
          <p:spPr bwMode="gray">
            <a:xfrm>
              <a:off x="34" y="932"/>
              <a:ext cx="92" cy="92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93" name="Freeform 69"/>
            <p:cNvSpPr>
              <a:spLocks/>
            </p:cNvSpPr>
            <p:nvPr/>
          </p:nvSpPr>
          <p:spPr bwMode="gray">
            <a:xfrm>
              <a:off x="336" y="1040"/>
              <a:ext cx="58" cy="61"/>
            </a:xfrm>
            <a:custGeom>
              <a:avLst/>
              <a:gdLst>
                <a:gd name="T0" fmla="*/ 1 w 91"/>
                <a:gd name="T1" fmla="*/ 73 h 93"/>
                <a:gd name="T2" fmla="*/ 22 w 91"/>
                <a:gd name="T3" fmla="*/ 80 h 93"/>
                <a:gd name="T4" fmla="*/ 34 w 91"/>
                <a:gd name="T5" fmla="*/ 92 h 93"/>
                <a:gd name="T6" fmla="*/ 68 w 91"/>
                <a:gd name="T7" fmla="*/ 71 h 93"/>
                <a:gd name="T8" fmla="*/ 88 w 91"/>
                <a:gd name="T9" fmla="*/ 29 h 93"/>
                <a:gd name="T10" fmla="*/ 50 w 91"/>
                <a:gd name="T11" fmla="*/ 0 h 93"/>
                <a:gd name="T12" fmla="*/ 13 w 91"/>
                <a:gd name="T13" fmla="*/ 29 h 93"/>
                <a:gd name="T14" fmla="*/ 1 w 91"/>
                <a:gd name="T15" fmla="*/ 73 h 9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1"/>
                <a:gd name="T25" fmla="*/ 0 h 93"/>
                <a:gd name="T26" fmla="*/ 91 w 91"/>
                <a:gd name="T27" fmla="*/ 93 h 9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1" h="93">
                  <a:moveTo>
                    <a:pt x="1" y="73"/>
                  </a:moveTo>
                  <a:cubicBezTo>
                    <a:pt x="2" y="81"/>
                    <a:pt x="17" y="77"/>
                    <a:pt x="22" y="80"/>
                  </a:cubicBezTo>
                  <a:cubicBezTo>
                    <a:pt x="27" y="83"/>
                    <a:pt x="26" y="93"/>
                    <a:pt x="34" y="92"/>
                  </a:cubicBezTo>
                  <a:cubicBezTo>
                    <a:pt x="42" y="91"/>
                    <a:pt x="59" y="81"/>
                    <a:pt x="68" y="71"/>
                  </a:cubicBezTo>
                  <a:cubicBezTo>
                    <a:pt x="77" y="61"/>
                    <a:pt x="91" y="41"/>
                    <a:pt x="88" y="29"/>
                  </a:cubicBezTo>
                  <a:cubicBezTo>
                    <a:pt x="85" y="17"/>
                    <a:pt x="62" y="0"/>
                    <a:pt x="50" y="0"/>
                  </a:cubicBezTo>
                  <a:cubicBezTo>
                    <a:pt x="38" y="0"/>
                    <a:pt x="20" y="17"/>
                    <a:pt x="13" y="29"/>
                  </a:cubicBezTo>
                  <a:cubicBezTo>
                    <a:pt x="6" y="41"/>
                    <a:pt x="0" y="65"/>
                    <a:pt x="1" y="73"/>
                  </a:cubicBezTo>
                  <a:close/>
                </a:path>
              </a:pathLst>
            </a:custGeom>
            <a:solidFill>
              <a:schemeClr val="hlink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70025"/>
            <a:ext cx="8229600" cy="465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24613"/>
            <a:ext cx="2133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424613"/>
            <a:ext cx="2895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424613"/>
            <a:ext cx="21336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945B376-BE09-43B3-9687-733D57CEF8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7" name="Oval 13"/>
          <p:cNvSpPr>
            <a:spLocks noChangeArrowheads="1"/>
          </p:cNvSpPr>
          <p:nvPr/>
        </p:nvSpPr>
        <p:spPr bwMode="gray">
          <a:xfrm>
            <a:off x="6838950" y="817563"/>
            <a:ext cx="344488" cy="306387"/>
          </a:xfrm>
          <a:prstGeom prst="ellipse">
            <a:avLst/>
          </a:prstGeom>
          <a:noFill/>
          <a:ln w="38100">
            <a:solidFill>
              <a:srgbClr val="FFFFFF">
                <a:alpha val="59999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7435850" y="433388"/>
            <a:ext cx="134938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082" name="Group 17"/>
          <p:cNvGrpSpPr>
            <a:grpSpLocks/>
          </p:cNvGrpSpPr>
          <p:nvPr/>
        </p:nvGrpSpPr>
        <p:grpSpPr bwMode="auto">
          <a:xfrm>
            <a:off x="7350125" y="795338"/>
            <a:ext cx="133350" cy="122237"/>
            <a:chOff x="671" y="1638"/>
            <a:chExt cx="90" cy="82"/>
          </a:xfrm>
        </p:grpSpPr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44" name="Freeform 20"/>
          <p:cNvSpPr>
            <a:spLocks/>
          </p:cNvSpPr>
          <p:nvPr/>
        </p:nvSpPr>
        <p:spPr bwMode="gray">
          <a:xfrm rot="-3550340">
            <a:off x="7573169" y="199232"/>
            <a:ext cx="204787" cy="2095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045" name="Freeform 21"/>
          <p:cNvSpPr>
            <a:spLocks/>
          </p:cNvSpPr>
          <p:nvPr/>
        </p:nvSpPr>
        <p:spPr bwMode="gray">
          <a:xfrm>
            <a:off x="7315200" y="650875"/>
            <a:ext cx="80963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7337425" y="1177925"/>
            <a:ext cx="144463" cy="147638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5" name="Freeform 31"/>
          <p:cNvSpPr>
            <a:spLocks/>
          </p:cNvSpPr>
          <p:nvPr/>
        </p:nvSpPr>
        <p:spPr bwMode="gray">
          <a:xfrm>
            <a:off x="6723063" y="741363"/>
            <a:ext cx="153987" cy="192087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7" name="Oval 33"/>
          <p:cNvSpPr>
            <a:spLocks noChangeArrowheads="1"/>
          </p:cNvSpPr>
          <p:nvPr/>
        </p:nvSpPr>
        <p:spPr bwMode="gray">
          <a:xfrm flipH="1">
            <a:off x="6376988" y="203200"/>
            <a:ext cx="806450" cy="768350"/>
          </a:xfrm>
          <a:prstGeom prst="ellipse">
            <a:avLst/>
          </a:prstGeom>
          <a:noFill/>
          <a:ln w="571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67" name="Freeform 43"/>
          <p:cNvSpPr>
            <a:spLocks/>
          </p:cNvSpPr>
          <p:nvPr/>
        </p:nvSpPr>
        <p:spPr bwMode="gray">
          <a:xfrm>
            <a:off x="6223000" y="485775"/>
            <a:ext cx="2924175" cy="1560513"/>
          </a:xfrm>
          <a:custGeom>
            <a:avLst/>
            <a:gdLst>
              <a:gd name="T0" fmla="*/ 1710 w 1710"/>
              <a:gd name="T1" fmla="*/ 0 h 959"/>
              <a:gd name="T2" fmla="*/ 271 w 1710"/>
              <a:gd name="T3" fmla="*/ 591 h 959"/>
              <a:gd name="T4" fmla="*/ 80 w 1710"/>
              <a:gd name="T5" fmla="*/ 276 h 959"/>
              <a:gd name="T6" fmla="*/ 381 w 1710"/>
              <a:gd name="T7" fmla="*/ 232 h 959"/>
              <a:gd name="T8" fmla="*/ 1710 w 1710"/>
              <a:gd name="T9" fmla="*/ 0 h 9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10"/>
              <a:gd name="T16" fmla="*/ 0 h 959"/>
              <a:gd name="T17" fmla="*/ 1710 w 1710"/>
              <a:gd name="T18" fmla="*/ 959 h 95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10" h="959">
                <a:moveTo>
                  <a:pt x="1710" y="0"/>
                </a:moveTo>
                <a:cubicBezTo>
                  <a:pt x="1658" y="270"/>
                  <a:pt x="1126" y="959"/>
                  <a:pt x="271" y="591"/>
                </a:cubicBezTo>
                <a:cubicBezTo>
                  <a:pt x="0" y="521"/>
                  <a:pt x="72" y="318"/>
                  <a:pt x="80" y="276"/>
                </a:cubicBezTo>
                <a:cubicBezTo>
                  <a:pt x="86" y="234"/>
                  <a:pt x="229" y="147"/>
                  <a:pt x="381" y="232"/>
                </a:cubicBezTo>
                <a:cubicBezTo>
                  <a:pt x="1208" y="959"/>
                  <a:pt x="1695" y="76"/>
                  <a:pt x="1710" y="0"/>
                </a:cubicBezTo>
                <a:close/>
              </a:path>
            </a:pathLst>
          </a:custGeom>
          <a:solidFill>
            <a:schemeClr val="hlink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8" name="Freeform 44"/>
          <p:cNvSpPr>
            <a:spLocks/>
          </p:cNvSpPr>
          <p:nvPr/>
        </p:nvSpPr>
        <p:spPr bwMode="ltGray">
          <a:xfrm>
            <a:off x="2320925" y="509588"/>
            <a:ext cx="6823075" cy="3490912"/>
          </a:xfrm>
          <a:custGeom>
            <a:avLst/>
            <a:gdLst>
              <a:gd name="T0" fmla="*/ 1020 w 4298"/>
              <a:gd name="T1" fmla="*/ 815 h 2199"/>
              <a:gd name="T2" fmla="*/ 4298 w 4298"/>
              <a:gd name="T3" fmla="*/ 0 h 2199"/>
              <a:gd name="T4" fmla="*/ 615 w 4298"/>
              <a:gd name="T5" fmla="*/ 1681 h 2199"/>
              <a:gd name="T6" fmla="*/ 137 w 4298"/>
              <a:gd name="T7" fmla="*/ 921 h 2199"/>
              <a:gd name="T8" fmla="*/ 1020 w 4298"/>
              <a:gd name="T9" fmla="*/ 815 h 21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298"/>
              <a:gd name="T16" fmla="*/ 0 h 2199"/>
              <a:gd name="T17" fmla="*/ 4298 w 4298"/>
              <a:gd name="T18" fmla="*/ 2199 h 21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298" h="2199">
                <a:moveTo>
                  <a:pt x="1020" y="815"/>
                </a:moveTo>
                <a:cubicBezTo>
                  <a:pt x="3267" y="2117"/>
                  <a:pt x="4266" y="157"/>
                  <a:pt x="4298" y="0"/>
                </a:cubicBezTo>
                <a:cubicBezTo>
                  <a:pt x="4192" y="510"/>
                  <a:pt x="2987" y="2199"/>
                  <a:pt x="615" y="1681"/>
                </a:cubicBezTo>
                <a:cubicBezTo>
                  <a:pt x="115" y="1603"/>
                  <a:pt x="0" y="1171"/>
                  <a:pt x="137" y="921"/>
                </a:cubicBezTo>
                <a:cubicBezTo>
                  <a:pt x="274" y="671"/>
                  <a:pt x="594" y="583"/>
                  <a:pt x="1020" y="815"/>
                </a:cubicBezTo>
                <a:close/>
              </a:path>
            </a:pathLst>
          </a:custGeom>
          <a:gradFill rotWithShape="1">
            <a:gsLst>
              <a:gs pos="0">
                <a:srgbClr val="CEE3F4">
                  <a:alpha val="24001"/>
                </a:srgbClr>
              </a:gs>
              <a:gs pos="100000">
                <a:schemeClr val="accent1">
                  <a:alpha val="26999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69" name="Freeform 45"/>
          <p:cNvSpPr>
            <a:spLocks/>
          </p:cNvSpPr>
          <p:nvPr/>
        </p:nvSpPr>
        <p:spPr bwMode="gray">
          <a:xfrm>
            <a:off x="7340600" y="555625"/>
            <a:ext cx="1770063" cy="846138"/>
          </a:xfrm>
          <a:custGeom>
            <a:avLst/>
            <a:gdLst>
              <a:gd name="T0" fmla="*/ 1115 w 1115"/>
              <a:gd name="T1" fmla="*/ 0 h 533"/>
              <a:gd name="T2" fmla="*/ 199 w 1115"/>
              <a:gd name="T3" fmla="*/ 372 h 533"/>
              <a:gd name="T4" fmla="*/ 34 w 1115"/>
              <a:gd name="T5" fmla="*/ 101 h 533"/>
              <a:gd name="T6" fmla="*/ 266 w 1115"/>
              <a:gd name="T7" fmla="*/ 88 h 533"/>
              <a:gd name="T8" fmla="*/ 1115 w 1115"/>
              <a:gd name="T9" fmla="*/ 0 h 5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5"/>
              <a:gd name="T16" fmla="*/ 0 h 533"/>
              <a:gd name="T17" fmla="*/ 1115 w 1115"/>
              <a:gd name="T18" fmla="*/ 533 h 5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5" h="533">
                <a:moveTo>
                  <a:pt x="1115" y="0"/>
                </a:moveTo>
                <a:cubicBezTo>
                  <a:pt x="1025" y="211"/>
                  <a:pt x="763" y="515"/>
                  <a:pt x="199" y="372"/>
                </a:cubicBezTo>
                <a:cubicBezTo>
                  <a:pt x="29" y="321"/>
                  <a:pt x="0" y="176"/>
                  <a:pt x="34" y="101"/>
                </a:cubicBezTo>
                <a:cubicBezTo>
                  <a:pt x="70" y="26"/>
                  <a:pt x="188" y="33"/>
                  <a:pt x="266" y="88"/>
                </a:cubicBezTo>
                <a:cubicBezTo>
                  <a:pt x="779" y="533"/>
                  <a:pt x="1036" y="120"/>
                  <a:pt x="1115" y="0"/>
                </a:cubicBez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0" name="Freeform 46"/>
          <p:cNvSpPr>
            <a:spLocks/>
          </p:cNvSpPr>
          <p:nvPr/>
        </p:nvSpPr>
        <p:spPr bwMode="gray">
          <a:xfrm>
            <a:off x="-9525" y="665163"/>
            <a:ext cx="9153525" cy="6210300"/>
          </a:xfrm>
          <a:custGeom>
            <a:avLst/>
            <a:gdLst>
              <a:gd name="T0" fmla="*/ 0 w 5766"/>
              <a:gd name="T1" fmla="*/ 2279 h 3912"/>
              <a:gd name="T2" fmla="*/ 5766 w 5766"/>
              <a:gd name="T3" fmla="*/ 0 h 3912"/>
              <a:gd name="T4" fmla="*/ 19 w 5766"/>
              <a:gd name="T5" fmla="*/ 3820 h 3912"/>
              <a:gd name="T6" fmla="*/ 0 w 5766"/>
              <a:gd name="T7" fmla="*/ 2279 h 3912"/>
              <a:gd name="T8" fmla="*/ 0 60000 65536"/>
              <a:gd name="T9" fmla="*/ 0 60000 65536"/>
              <a:gd name="T10" fmla="*/ 0 60000 65536"/>
              <a:gd name="T11" fmla="*/ 0 60000 65536"/>
              <a:gd name="T12" fmla="*/ 0 w 5766"/>
              <a:gd name="T13" fmla="*/ 0 h 3912"/>
              <a:gd name="T14" fmla="*/ 5766 w 5766"/>
              <a:gd name="T15" fmla="*/ 3912 h 39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6" h="3912">
                <a:moveTo>
                  <a:pt x="0" y="2279"/>
                </a:moveTo>
                <a:cubicBezTo>
                  <a:pt x="3575" y="3106"/>
                  <a:pt x="4952" y="1491"/>
                  <a:pt x="5766" y="0"/>
                </a:cubicBezTo>
                <a:cubicBezTo>
                  <a:pt x="5559" y="476"/>
                  <a:pt x="4606" y="3912"/>
                  <a:pt x="19" y="3820"/>
                </a:cubicBezTo>
                <a:cubicBezTo>
                  <a:pt x="19" y="3820"/>
                  <a:pt x="0" y="2564"/>
                  <a:pt x="0" y="2279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143875" y="677863"/>
            <a:ext cx="80963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0" name="Freeform 16"/>
          <p:cNvSpPr>
            <a:spLocks/>
          </p:cNvSpPr>
          <p:nvPr/>
        </p:nvSpPr>
        <p:spPr bwMode="gray">
          <a:xfrm rot="827969" flipH="1">
            <a:off x="7759700" y="1085850"/>
            <a:ext cx="246063" cy="192088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rgbClr val="FFFFFF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6" name="Freeform 22"/>
          <p:cNvSpPr>
            <a:spLocks/>
          </p:cNvSpPr>
          <p:nvPr/>
        </p:nvSpPr>
        <p:spPr bwMode="gray">
          <a:xfrm>
            <a:off x="7673975" y="1006475"/>
            <a:ext cx="69850" cy="69850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7" name="Freeform 23"/>
          <p:cNvSpPr>
            <a:spLocks/>
          </p:cNvSpPr>
          <p:nvPr/>
        </p:nvSpPr>
        <p:spPr bwMode="gray">
          <a:xfrm>
            <a:off x="7673975" y="7953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8" name="Freeform 24"/>
          <p:cNvSpPr>
            <a:spLocks/>
          </p:cNvSpPr>
          <p:nvPr/>
        </p:nvSpPr>
        <p:spPr bwMode="gray">
          <a:xfrm>
            <a:off x="8699500" y="989013"/>
            <a:ext cx="80963" cy="119062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9" name="Freeform 25"/>
          <p:cNvSpPr>
            <a:spLocks/>
          </p:cNvSpPr>
          <p:nvPr/>
        </p:nvSpPr>
        <p:spPr bwMode="gray">
          <a:xfrm>
            <a:off x="8513763" y="881063"/>
            <a:ext cx="41275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8664575" y="1239838"/>
            <a:ext cx="69850" cy="7143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1" name="Freeform 27"/>
          <p:cNvSpPr>
            <a:spLocks/>
          </p:cNvSpPr>
          <p:nvPr/>
        </p:nvSpPr>
        <p:spPr bwMode="gray">
          <a:xfrm rot="827969" flipH="1">
            <a:off x="8415338" y="1189038"/>
            <a:ext cx="96837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7951788" y="1292225"/>
            <a:ext cx="87312" cy="127000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4" name="Freeform 30"/>
          <p:cNvSpPr>
            <a:spLocks/>
          </p:cNvSpPr>
          <p:nvPr/>
        </p:nvSpPr>
        <p:spPr bwMode="gray">
          <a:xfrm rot="827969" flipH="1">
            <a:off x="8159750" y="1060450"/>
            <a:ext cx="96838" cy="130175"/>
          </a:xfrm>
          <a:custGeom>
            <a:avLst/>
            <a:gdLst>
              <a:gd name="T0" fmla="*/ 1 w 138"/>
              <a:gd name="T1" fmla="*/ 65 h 183"/>
              <a:gd name="T2" fmla="*/ 11 w 138"/>
              <a:gd name="T3" fmla="*/ 44 h 183"/>
              <a:gd name="T4" fmla="*/ 6 w 138"/>
              <a:gd name="T5" fmla="*/ 32 h 183"/>
              <a:gd name="T6" fmla="*/ 29 w 138"/>
              <a:gd name="T7" fmla="*/ 26 h 183"/>
              <a:gd name="T8" fmla="*/ 33 w 138"/>
              <a:gd name="T9" fmla="*/ 10 h 183"/>
              <a:gd name="T10" fmla="*/ 54 w 138"/>
              <a:gd name="T11" fmla="*/ 17 h 183"/>
              <a:gd name="T12" fmla="*/ 65 w 138"/>
              <a:gd name="T13" fmla="*/ 2 h 183"/>
              <a:gd name="T14" fmla="*/ 77 w 138"/>
              <a:gd name="T15" fmla="*/ 28 h 183"/>
              <a:gd name="T16" fmla="*/ 113 w 138"/>
              <a:gd name="T17" fmla="*/ 34 h 183"/>
              <a:gd name="T18" fmla="*/ 117 w 138"/>
              <a:gd name="T19" fmla="*/ 23 h 183"/>
              <a:gd name="T20" fmla="*/ 129 w 138"/>
              <a:gd name="T21" fmla="*/ 13 h 183"/>
              <a:gd name="T22" fmla="*/ 137 w 138"/>
              <a:gd name="T23" fmla="*/ 31 h 183"/>
              <a:gd name="T24" fmla="*/ 123 w 138"/>
              <a:gd name="T25" fmla="*/ 35 h 183"/>
              <a:gd name="T26" fmla="*/ 122 w 138"/>
              <a:gd name="T27" fmla="*/ 46 h 183"/>
              <a:gd name="T28" fmla="*/ 129 w 138"/>
              <a:gd name="T29" fmla="*/ 95 h 183"/>
              <a:gd name="T30" fmla="*/ 122 w 138"/>
              <a:gd name="T31" fmla="*/ 155 h 183"/>
              <a:gd name="T32" fmla="*/ 125 w 138"/>
              <a:gd name="T33" fmla="*/ 179 h 183"/>
              <a:gd name="T34" fmla="*/ 101 w 138"/>
              <a:gd name="T35" fmla="*/ 181 h 183"/>
              <a:gd name="T36" fmla="*/ 74 w 138"/>
              <a:gd name="T37" fmla="*/ 173 h 183"/>
              <a:gd name="T38" fmla="*/ 12 w 138"/>
              <a:gd name="T39" fmla="*/ 140 h 183"/>
              <a:gd name="T40" fmla="*/ 1 w 138"/>
              <a:gd name="T41" fmla="*/ 65 h 18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8"/>
              <a:gd name="T64" fmla="*/ 0 h 183"/>
              <a:gd name="T65" fmla="*/ 138 w 138"/>
              <a:gd name="T66" fmla="*/ 183 h 183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8" h="183">
                <a:moveTo>
                  <a:pt x="1" y="65"/>
                </a:moveTo>
                <a:cubicBezTo>
                  <a:pt x="1" y="49"/>
                  <a:pt x="10" y="49"/>
                  <a:pt x="11" y="44"/>
                </a:cubicBezTo>
                <a:cubicBezTo>
                  <a:pt x="12" y="39"/>
                  <a:pt x="3" y="35"/>
                  <a:pt x="6" y="32"/>
                </a:cubicBezTo>
                <a:cubicBezTo>
                  <a:pt x="9" y="29"/>
                  <a:pt x="25" y="30"/>
                  <a:pt x="29" y="26"/>
                </a:cubicBezTo>
                <a:cubicBezTo>
                  <a:pt x="33" y="22"/>
                  <a:pt x="29" y="11"/>
                  <a:pt x="33" y="10"/>
                </a:cubicBezTo>
                <a:cubicBezTo>
                  <a:pt x="37" y="9"/>
                  <a:pt x="49" y="18"/>
                  <a:pt x="54" y="17"/>
                </a:cubicBezTo>
                <a:cubicBezTo>
                  <a:pt x="59" y="16"/>
                  <a:pt x="61" y="0"/>
                  <a:pt x="65" y="2"/>
                </a:cubicBezTo>
                <a:cubicBezTo>
                  <a:pt x="69" y="4"/>
                  <a:pt x="69" y="23"/>
                  <a:pt x="77" y="28"/>
                </a:cubicBezTo>
                <a:cubicBezTo>
                  <a:pt x="85" y="33"/>
                  <a:pt x="106" y="35"/>
                  <a:pt x="113" y="34"/>
                </a:cubicBezTo>
                <a:cubicBezTo>
                  <a:pt x="120" y="33"/>
                  <a:pt x="114" y="26"/>
                  <a:pt x="117" y="23"/>
                </a:cubicBezTo>
                <a:cubicBezTo>
                  <a:pt x="120" y="20"/>
                  <a:pt x="126" y="12"/>
                  <a:pt x="129" y="13"/>
                </a:cubicBezTo>
                <a:cubicBezTo>
                  <a:pt x="132" y="14"/>
                  <a:pt x="138" y="27"/>
                  <a:pt x="137" y="31"/>
                </a:cubicBezTo>
                <a:cubicBezTo>
                  <a:pt x="136" y="35"/>
                  <a:pt x="125" y="33"/>
                  <a:pt x="123" y="35"/>
                </a:cubicBezTo>
                <a:cubicBezTo>
                  <a:pt x="121" y="37"/>
                  <a:pt x="121" y="36"/>
                  <a:pt x="122" y="46"/>
                </a:cubicBezTo>
                <a:cubicBezTo>
                  <a:pt x="123" y="56"/>
                  <a:pt x="129" y="77"/>
                  <a:pt x="129" y="95"/>
                </a:cubicBezTo>
                <a:cubicBezTo>
                  <a:pt x="129" y="113"/>
                  <a:pt x="123" y="141"/>
                  <a:pt x="122" y="155"/>
                </a:cubicBezTo>
                <a:cubicBezTo>
                  <a:pt x="121" y="169"/>
                  <a:pt x="129" y="175"/>
                  <a:pt x="125" y="179"/>
                </a:cubicBezTo>
                <a:cubicBezTo>
                  <a:pt x="121" y="183"/>
                  <a:pt x="109" y="182"/>
                  <a:pt x="101" y="181"/>
                </a:cubicBezTo>
                <a:cubicBezTo>
                  <a:pt x="93" y="180"/>
                  <a:pt x="89" y="180"/>
                  <a:pt x="74" y="173"/>
                </a:cubicBezTo>
                <a:cubicBezTo>
                  <a:pt x="59" y="166"/>
                  <a:pt x="24" y="159"/>
                  <a:pt x="12" y="140"/>
                </a:cubicBezTo>
                <a:cubicBezTo>
                  <a:pt x="0" y="121"/>
                  <a:pt x="1" y="81"/>
                  <a:pt x="1" y="6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102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923925" y="395288"/>
            <a:ext cx="6802438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72" name="Freeform 48"/>
          <p:cNvSpPr>
            <a:spLocks/>
          </p:cNvSpPr>
          <p:nvPr/>
        </p:nvSpPr>
        <p:spPr bwMode="gray">
          <a:xfrm>
            <a:off x="7662863" y="433388"/>
            <a:ext cx="134937" cy="138112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104" name="Group 49"/>
          <p:cNvGrpSpPr>
            <a:grpSpLocks/>
          </p:cNvGrpSpPr>
          <p:nvPr/>
        </p:nvGrpSpPr>
        <p:grpSpPr bwMode="auto">
          <a:xfrm>
            <a:off x="7577138" y="795338"/>
            <a:ext cx="133350" cy="122237"/>
            <a:chOff x="671" y="1638"/>
            <a:chExt cx="90" cy="82"/>
          </a:xfrm>
        </p:grpSpPr>
        <p:sp>
          <p:nvSpPr>
            <p:cNvPr id="1074" name="Freeform 50"/>
            <p:cNvSpPr>
              <a:spLocks/>
            </p:cNvSpPr>
            <p:nvPr/>
          </p:nvSpPr>
          <p:spPr bwMode="gray">
            <a:xfrm>
              <a:off x="691" y="1648"/>
              <a:ext cx="70" cy="72"/>
            </a:xfrm>
            <a:custGeom>
              <a:avLst/>
              <a:gdLst>
                <a:gd name="T0" fmla="*/ 36 w 70"/>
                <a:gd name="T1" fmla="*/ 4 h 72"/>
                <a:gd name="T2" fmla="*/ 17 w 70"/>
                <a:gd name="T3" fmla="*/ 11 h 72"/>
                <a:gd name="T4" fmla="*/ 1 w 70"/>
                <a:gd name="T5" fmla="*/ 43 h 72"/>
                <a:gd name="T6" fmla="*/ 11 w 70"/>
                <a:gd name="T7" fmla="*/ 64 h 72"/>
                <a:gd name="T8" fmla="*/ 61 w 70"/>
                <a:gd name="T9" fmla="*/ 67 h 72"/>
                <a:gd name="T10" fmla="*/ 67 w 70"/>
                <a:gd name="T11" fmla="*/ 34 h 72"/>
                <a:gd name="T12" fmla="*/ 52 w 70"/>
                <a:gd name="T13" fmla="*/ 5 h 72"/>
                <a:gd name="T14" fmla="*/ 36 w 70"/>
                <a:gd name="T15" fmla="*/ 4 h 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72"/>
                <a:gd name="T26" fmla="*/ 70 w 70"/>
                <a:gd name="T27" fmla="*/ 72 h 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72">
                  <a:moveTo>
                    <a:pt x="36" y="4"/>
                  </a:moveTo>
                  <a:cubicBezTo>
                    <a:pt x="30" y="5"/>
                    <a:pt x="23" y="5"/>
                    <a:pt x="17" y="11"/>
                  </a:cubicBezTo>
                  <a:cubicBezTo>
                    <a:pt x="11" y="17"/>
                    <a:pt x="2" y="34"/>
                    <a:pt x="1" y="43"/>
                  </a:cubicBezTo>
                  <a:cubicBezTo>
                    <a:pt x="0" y="52"/>
                    <a:pt x="1" y="60"/>
                    <a:pt x="11" y="64"/>
                  </a:cubicBezTo>
                  <a:cubicBezTo>
                    <a:pt x="21" y="68"/>
                    <a:pt x="52" y="72"/>
                    <a:pt x="61" y="67"/>
                  </a:cubicBezTo>
                  <a:cubicBezTo>
                    <a:pt x="70" y="62"/>
                    <a:pt x="69" y="44"/>
                    <a:pt x="67" y="34"/>
                  </a:cubicBezTo>
                  <a:cubicBezTo>
                    <a:pt x="65" y="24"/>
                    <a:pt x="57" y="10"/>
                    <a:pt x="52" y="5"/>
                  </a:cubicBezTo>
                  <a:cubicBezTo>
                    <a:pt x="47" y="0"/>
                    <a:pt x="42" y="3"/>
                    <a:pt x="3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75" name="Freeform 51"/>
            <p:cNvSpPr>
              <a:spLocks/>
            </p:cNvSpPr>
            <p:nvPr/>
          </p:nvSpPr>
          <p:spPr bwMode="gray">
            <a:xfrm>
              <a:off x="671" y="1638"/>
              <a:ext cx="70" cy="82"/>
            </a:xfrm>
            <a:custGeom>
              <a:avLst/>
              <a:gdLst>
                <a:gd name="T0" fmla="*/ 7 w 70"/>
                <a:gd name="T1" fmla="*/ 38 h 82"/>
                <a:gd name="T2" fmla="*/ 18 w 70"/>
                <a:gd name="T3" fmla="*/ 26 h 82"/>
                <a:gd name="T4" fmla="*/ 36 w 70"/>
                <a:gd name="T5" fmla="*/ 3 h 82"/>
                <a:gd name="T6" fmla="*/ 66 w 70"/>
                <a:gd name="T7" fmla="*/ 8 h 82"/>
                <a:gd name="T8" fmla="*/ 61 w 70"/>
                <a:gd name="T9" fmla="*/ 24 h 82"/>
                <a:gd name="T10" fmla="*/ 40 w 70"/>
                <a:gd name="T11" fmla="*/ 38 h 82"/>
                <a:gd name="T12" fmla="*/ 30 w 70"/>
                <a:gd name="T13" fmla="*/ 77 h 82"/>
                <a:gd name="T14" fmla="*/ 4 w 70"/>
                <a:gd name="T15" fmla="*/ 65 h 82"/>
                <a:gd name="T16" fmla="*/ 7 w 70"/>
                <a:gd name="T17" fmla="*/ 38 h 8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2"/>
                <a:gd name="T29" fmla="*/ 70 w 70"/>
                <a:gd name="T30" fmla="*/ 82 h 8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2">
                  <a:moveTo>
                    <a:pt x="7" y="38"/>
                  </a:moveTo>
                  <a:cubicBezTo>
                    <a:pt x="9" y="32"/>
                    <a:pt x="13" y="32"/>
                    <a:pt x="18" y="26"/>
                  </a:cubicBezTo>
                  <a:cubicBezTo>
                    <a:pt x="23" y="20"/>
                    <a:pt x="28" y="6"/>
                    <a:pt x="36" y="3"/>
                  </a:cubicBezTo>
                  <a:cubicBezTo>
                    <a:pt x="44" y="0"/>
                    <a:pt x="62" y="5"/>
                    <a:pt x="66" y="8"/>
                  </a:cubicBezTo>
                  <a:cubicBezTo>
                    <a:pt x="70" y="11"/>
                    <a:pt x="65" y="19"/>
                    <a:pt x="61" y="24"/>
                  </a:cubicBezTo>
                  <a:cubicBezTo>
                    <a:pt x="57" y="29"/>
                    <a:pt x="45" y="29"/>
                    <a:pt x="40" y="38"/>
                  </a:cubicBezTo>
                  <a:cubicBezTo>
                    <a:pt x="35" y="47"/>
                    <a:pt x="36" y="72"/>
                    <a:pt x="30" y="77"/>
                  </a:cubicBezTo>
                  <a:cubicBezTo>
                    <a:pt x="24" y="82"/>
                    <a:pt x="8" y="72"/>
                    <a:pt x="4" y="65"/>
                  </a:cubicBezTo>
                  <a:cubicBezTo>
                    <a:pt x="0" y="58"/>
                    <a:pt x="5" y="44"/>
                    <a:pt x="7" y="3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76" name="Freeform 52"/>
          <p:cNvSpPr>
            <a:spLocks/>
          </p:cNvSpPr>
          <p:nvPr/>
        </p:nvSpPr>
        <p:spPr bwMode="gray">
          <a:xfrm rot="-3550340">
            <a:off x="6824663" y="384175"/>
            <a:ext cx="166688" cy="153987"/>
          </a:xfrm>
          <a:custGeom>
            <a:avLst/>
            <a:gdLst>
              <a:gd name="T0" fmla="*/ 1 w 91"/>
              <a:gd name="T1" fmla="*/ 73 h 93"/>
              <a:gd name="T2" fmla="*/ 22 w 91"/>
              <a:gd name="T3" fmla="*/ 80 h 93"/>
              <a:gd name="T4" fmla="*/ 34 w 91"/>
              <a:gd name="T5" fmla="*/ 92 h 93"/>
              <a:gd name="T6" fmla="*/ 68 w 91"/>
              <a:gd name="T7" fmla="*/ 71 h 93"/>
              <a:gd name="T8" fmla="*/ 88 w 91"/>
              <a:gd name="T9" fmla="*/ 29 h 93"/>
              <a:gd name="T10" fmla="*/ 50 w 91"/>
              <a:gd name="T11" fmla="*/ 0 h 93"/>
              <a:gd name="T12" fmla="*/ 13 w 91"/>
              <a:gd name="T13" fmla="*/ 29 h 93"/>
              <a:gd name="T14" fmla="*/ 1 w 91"/>
              <a:gd name="T15" fmla="*/ 73 h 9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1"/>
              <a:gd name="T25" fmla="*/ 0 h 93"/>
              <a:gd name="T26" fmla="*/ 91 w 91"/>
              <a:gd name="T27" fmla="*/ 93 h 9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1" h="93">
                <a:moveTo>
                  <a:pt x="1" y="73"/>
                </a:moveTo>
                <a:cubicBezTo>
                  <a:pt x="2" y="81"/>
                  <a:pt x="17" y="77"/>
                  <a:pt x="22" y="80"/>
                </a:cubicBezTo>
                <a:cubicBezTo>
                  <a:pt x="27" y="83"/>
                  <a:pt x="26" y="93"/>
                  <a:pt x="34" y="92"/>
                </a:cubicBezTo>
                <a:cubicBezTo>
                  <a:pt x="42" y="91"/>
                  <a:pt x="59" y="81"/>
                  <a:pt x="68" y="71"/>
                </a:cubicBezTo>
                <a:cubicBezTo>
                  <a:pt x="77" y="61"/>
                  <a:pt x="91" y="41"/>
                  <a:pt x="88" y="29"/>
                </a:cubicBezTo>
                <a:cubicBezTo>
                  <a:pt x="85" y="17"/>
                  <a:pt x="62" y="0"/>
                  <a:pt x="50" y="0"/>
                </a:cubicBezTo>
                <a:cubicBezTo>
                  <a:pt x="38" y="0"/>
                  <a:pt x="20" y="17"/>
                  <a:pt x="13" y="29"/>
                </a:cubicBezTo>
                <a:cubicBezTo>
                  <a:pt x="6" y="41"/>
                  <a:pt x="0" y="65"/>
                  <a:pt x="1" y="73"/>
                </a:cubicBezTo>
                <a:close/>
              </a:path>
            </a:pathLst>
          </a:custGeom>
          <a:solidFill>
            <a:srgbClr val="FFFF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vert="eaVert"/>
          <a:lstStyle/>
          <a:p>
            <a:pPr>
              <a:defRPr/>
            </a:pPr>
            <a:endParaRPr lang="en-US"/>
          </a:p>
        </p:txBody>
      </p:sp>
      <p:sp>
        <p:nvSpPr>
          <p:cNvPr id="1077" name="Freeform 53"/>
          <p:cNvSpPr>
            <a:spLocks/>
          </p:cNvSpPr>
          <p:nvPr/>
        </p:nvSpPr>
        <p:spPr bwMode="gray">
          <a:xfrm>
            <a:off x="7542213" y="650875"/>
            <a:ext cx="80962" cy="119063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8" name="Freeform 54"/>
          <p:cNvSpPr>
            <a:spLocks/>
          </p:cNvSpPr>
          <p:nvPr/>
        </p:nvSpPr>
        <p:spPr bwMode="gray">
          <a:xfrm>
            <a:off x="7221538" y="701675"/>
            <a:ext cx="77787" cy="60325"/>
          </a:xfrm>
          <a:custGeom>
            <a:avLst/>
            <a:gdLst>
              <a:gd name="T0" fmla="*/ 5 w 55"/>
              <a:gd name="T1" fmla="*/ 15 h 80"/>
              <a:gd name="T2" fmla="*/ 24 w 55"/>
              <a:gd name="T3" fmla="*/ 2 h 80"/>
              <a:gd name="T4" fmla="*/ 33 w 55"/>
              <a:gd name="T5" fmla="*/ 26 h 80"/>
              <a:gd name="T6" fmla="*/ 54 w 55"/>
              <a:gd name="T7" fmla="*/ 41 h 80"/>
              <a:gd name="T8" fmla="*/ 37 w 55"/>
              <a:gd name="T9" fmla="*/ 77 h 80"/>
              <a:gd name="T10" fmla="*/ 6 w 55"/>
              <a:gd name="T11" fmla="*/ 62 h 80"/>
              <a:gd name="T12" fmla="*/ 1 w 55"/>
              <a:gd name="T13" fmla="*/ 35 h 80"/>
              <a:gd name="T14" fmla="*/ 5 w 55"/>
              <a:gd name="T15" fmla="*/ 15 h 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5"/>
              <a:gd name="T25" fmla="*/ 0 h 80"/>
              <a:gd name="T26" fmla="*/ 55 w 55"/>
              <a:gd name="T27" fmla="*/ 80 h 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5" h="80">
                <a:moveTo>
                  <a:pt x="5" y="15"/>
                </a:moveTo>
                <a:cubicBezTo>
                  <a:pt x="9" y="10"/>
                  <a:pt x="19" y="0"/>
                  <a:pt x="24" y="2"/>
                </a:cubicBezTo>
                <a:cubicBezTo>
                  <a:pt x="29" y="4"/>
                  <a:pt x="28" y="20"/>
                  <a:pt x="33" y="26"/>
                </a:cubicBezTo>
                <a:cubicBezTo>
                  <a:pt x="38" y="32"/>
                  <a:pt x="53" y="33"/>
                  <a:pt x="54" y="41"/>
                </a:cubicBezTo>
                <a:cubicBezTo>
                  <a:pt x="55" y="49"/>
                  <a:pt x="45" y="74"/>
                  <a:pt x="37" y="77"/>
                </a:cubicBezTo>
                <a:cubicBezTo>
                  <a:pt x="29" y="80"/>
                  <a:pt x="12" y="69"/>
                  <a:pt x="6" y="62"/>
                </a:cubicBezTo>
                <a:cubicBezTo>
                  <a:pt x="0" y="55"/>
                  <a:pt x="1" y="42"/>
                  <a:pt x="1" y="35"/>
                </a:cubicBezTo>
                <a:cubicBezTo>
                  <a:pt x="1" y="28"/>
                  <a:pt x="1" y="20"/>
                  <a:pt x="5" y="1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12" Type="http://schemas.openxmlformats.org/officeDocument/2006/relationships/image" Target="../media/image1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slide" Target="slide25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705D89-922E-4DD9-8A72-97F3666EA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28158"/>
            <a:ext cx="2438400" cy="9077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1417E3-59FA-4261-9E34-DD3FC1062C79}"/>
              </a:ext>
            </a:extLst>
          </p:cNvPr>
          <p:cNvSpPr txBox="1"/>
          <p:nvPr/>
        </p:nvSpPr>
        <p:spPr>
          <a:xfrm>
            <a:off x="3581400" y="281825"/>
            <a:ext cx="472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ường Cao đẳng Lý Tự Trọng</a:t>
            </a:r>
          </a:p>
          <a:p>
            <a:pPr algn="ctr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Thành phố Hồ Chí Minh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F45546-D89B-4BFD-B14E-5E66AC992DD7}"/>
              </a:ext>
            </a:extLst>
          </p:cNvPr>
          <p:cNvSpPr txBox="1"/>
          <p:nvPr/>
        </p:nvSpPr>
        <p:spPr>
          <a:xfrm>
            <a:off x="609600" y="2362200"/>
            <a:ext cx="7924800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/>
              <a:t>Môn học: Ngữ Âm và Âm Vị học</a:t>
            </a:r>
          </a:p>
          <a:p>
            <a:pPr>
              <a:lnSpc>
                <a:spcPct val="150000"/>
              </a:lnSpc>
            </a:pPr>
            <a:r>
              <a:rPr lang="vi-VN" sz="2800" dirty="0"/>
              <a:t>Bậc đào tào: Cao đẳng chính quy</a:t>
            </a:r>
          </a:p>
          <a:p>
            <a:pPr>
              <a:lnSpc>
                <a:spcPct val="150000"/>
              </a:lnSpc>
            </a:pPr>
            <a:r>
              <a:rPr lang="vi-VN" sz="2800" dirty="0"/>
              <a:t>Lớp: 17C1-NNA1, 17C1-NNA2</a:t>
            </a:r>
          </a:p>
          <a:p>
            <a:pPr>
              <a:lnSpc>
                <a:spcPct val="150000"/>
              </a:lnSpc>
            </a:pPr>
            <a:r>
              <a:rPr lang="vi-VN" sz="2800" dirty="0"/>
              <a:t>Giảng viên: Trần Thanh Trúc</a:t>
            </a:r>
          </a:p>
          <a:p>
            <a:pPr>
              <a:lnSpc>
                <a:spcPct val="150000"/>
              </a:lnSpc>
            </a:pPr>
            <a:r>
              <a:rPr lang="vi-VN" sz="2800" dirty="0"/>
              <a:t>Năm học: 2017-2018</a:t>
            </a:r>
          </a:p>
        </p:txBody>
      </p:sp>
    </p:spTree>
    <p:extLst>
      <p:ext uri="{BB962C8B-B14F-4D97-AF65-F5344CB8AC3E}">
        <p14:creationId xmlns:p14="http://schemas.microsoft.com/office/powerpoint/2010/main" val="2780338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990600" y="1295400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Chapter I</a:t>
            </a:r>
            <a:br>
              <a:rPr lang="en-US" sz="5400" u="sng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PRODUCTION </a:t>
            </a:r>
            <a:b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</a:br>
            <a:r>
              <a:rPr lang="en-US" sz="4800" dirty="0">
                <a:solidFill>
                  <a:schemeClr val="tx1"/>
                </a:solidFill>
                <a:latin typeface="Cambria" pitchFamily="18" charset="0"/>
                <a:ea typeface="Tahoma" pitchFamily="34" charset="0"/>
                <a:cs typeface="Calibri" pitchFamily="34" charset="0"/>
              </a:rPr>
              <a:t>OF SPEECH SOUNDS</a:t>
            </a:r>
            <a:endParaRPr lang="en-US" sz="5400" dirty="0">
              <a:latin typeface="Cambria" pitchFamily="18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439CB9C-7CDA-44EC-AB80-1851758EBE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9800"/>
            <a:ext cx="9144000" cy="1981200"/>
          </a:xfrm>
          <a:solidFill>
            <a:srgbClr val="FFFFFF">
              <a:alpha val="69020"/>
            </a:srgbClr>
          </a:solidFill>
        </p:spPr>
        <p:txBody>
          <a:bodyPr/>
          <a:lstStyle/>
          <a:p>
            <a:pPr algn="ctr"/>
            <a:r>
              <a:rPr lang="en-US" sz="8000" b="0" dirty="0">
                <a:solidFill>
                  <a:schemeClr val="tx2">
                    <a:lumMod val="50000"/>
                  </a:schemeClr>
                </a:solidFill>
                <a:latin typeface="Algerian" panose="04020705040A02060702" pitchFamily="82" charset="0"/>
              </a:rPr>
              <a:t>ARTICULATORS </a:t>
            </a:r>
            <a:endParaRPr lang="vi-VN" sz="8000" b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659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591DFC1-7AAD-4AB7-B12D-249D46B53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CD4306-8B86-46AA-8DB1-EB3051571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anatomy-of-oral-cavity-and-pharynx-tag-anatomy-of-oral-cavity-and-pharynx-ppt-human-anatomy-diagram">
            <a:extLst>
              <a:ext uri="{FF2B5EF4-FFF2-40B4-BE49-F238E27FC236}">
                <a16:creationId xmlns:a16="http://schemas.microsoft.com/office/drawing/2014/main" id="{3D7C3E17-A1A5-41CA-8BDC-C2C1DFFF4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6675"/>
            <a:ext cx="7543800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>
            <a:extLst>
              <a:ext uri="{FF2B5EF4-FFF2-40B4-BE49-F238E27FC236}">
                <a16:creationId xmlns:a16="http://schemas.microsoft.com/office/drawing/2014/main" id="{E1715F5F-DBF8-423F-953E-FE28DAADE6A0}"/>
              </a:ext>
            </a:extLst>
          </p:cNvPr>
          <p:cNvSpPr>
            <a:spLocks noChangeArrowheads="1"/>
          </p:cNvSpPr>
          <p:nvPr/>
        </p:nvSpPr>
        <p:spPr bwMode="gray">
          <a:xfrm>
            <a:off x="152400" y="4980214"/>
            <a:ext cx="4114800" cy="1726747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569F828-05EB-4264-BCD9-DE25697A3744}"/>
              </a:ext>
            </a:extLst>
          </p:cNvPr>
          <p:cNvSpPr txBox="1">
            <a:spLocks/>
          </p:cNvSpPr>
          <p:nvPr/>
        </p:nvSpPr>
        <p:spPr>
          <a:xfrm>
            <a:off x="152400" y="5289627"/>
            <a:ext cx="4230329" cy="139372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spcBef>
                <a:spcPts val="1800"/>
              </a:spcBef>
              <a:buFontTx/>
              <a:buNone/>
            </a:pPr>
            <a:r>
              <a:rPr lang="en-US" b="1" kern="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Articulators</a:t>
            </a:r>
            <a:r>
              <a:rPr lang="en-US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= Organs help to make sounds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35AC689-9912-40DD-AB6B-987F9EE57D60}"/>
              </a:ext>
            </a:extLst>
          </p:cNvPr>
          <p:cNvGrpSpPr/>
          <p:nvPr/>
        </p:nvGrpSpPr>
        <p:grpSpPr>
          <a:xfrm>
            <a:off x="304800" y="5257800"/>
            <a:ext cx="152400" cy="152400"/>
            <a:chOff x="533400" y="2057400"/>
            <a:chExt cx="304800" cy="304800"/>
          </a:xfrm>
        </p:grpSpPr>
        <p:sp>
          <p:nvSpPr>
            <p:cNvPr id="8" name="Oval 21">
              <a:extLst>
                <a:ext uri="{FF2B5EF4-FFF2-40B4-BE49-F238E27FC236}">
                  <a16:creationId xmlns:a16="http://schemas.microsoft.com/office/drawing/2014/main" id="{34008D1D-9966-4CA4-AC5D-61BC84017D0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Oval 22">
              <a:extLst>
                <a:ext uri="{FF2B5EF4-FFF2-40B4-BE49-F238E27FC236}">
                  <a16:creationId xmlns:a16="http://schemas.microsoft.com/office/drawing/2014/main" id="{9017B2F6-A06D-4162-BF8B-B386B4E1C44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8660E97-8986-46F7-A532-5D667EFD4C5E}"/>
              </a:ext>
            </a:extLst>
          </p:cNvPr>
          <p:cNvGrpSpPr/>
          <p:nvPr/>
        </p:nvGrpSpPr>
        <p:grpSpPr>
          <a:xfrm>
            <a:off x="304800" y="5715000"/>
            <a:ext cx="152400" cy="152400"/>
            <a:chOff x="533400" y="4114800"/>
            <a:chExt cx="304800" cy="304800"/>
          </a:xfrm>
        </p:grpSpPr>
        <p:sp>
          <p:nvSpPr>
            <p:cNvPr id="14" name="Oval 21">
              <a:extLst>
                <a:ext uri="{FF2B5EF4-FFF2-40B4-BE49-F238E27FC236}">
                  <a16:creationId xmlns:a16="http://schemas.microsoft.com/office/drawing/2014/main" id="{E9B4ED29-7BF0-4654-8399-02D384D212B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22">
              <a:extLst>
                <a:ext uri="{FF2B5EF4-FFF2-40B4-BE49-F238E27FC236}">
                  <a16:creationId xmlns:a16="http://schemas.microsoft.com/office/drawing/2014/main" id="{55260F78-160D-4F0D-89E3-3B55D50D8B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BC9C53-7B16-4A57-98A3-C17B632A1310}"/>
              </a:ext>
            </a:extLst>
          </p:cNvPr>
          <p:cNvGrpSpPr/>
          <p:nvPr/>
        </p:nvGrpSpPr>
        <p:grpSpPr>
          <a:xfrm>
            <a:off x="301626" y="6248400"/>
            <a:ext cx="152400" cy="152400"/>
            <a:chOff x="533400" y="2057400"/>
            <a:chExt cx="304800" cy="304800"/>
          </a:xfrm>
        </p:grpSpPr>
        <p:sp>
          <p:nvSpPr>
            <p:cNvPr id="17" name="Oval 21">
              <a:extLst>
                <a:ext uri="{FF2B5EF4-FFF2-40B4-BE49-F238E27FC236}">
                  <a16:creationId xmlns:a16="http://schemas.microsoft.com/office/drawing/2014/main" id="{BBAC3942-254B-479C-AAAC-73AAE1AB38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Oval 22">
              <a:extLst>
                <a:ext uri="{FF2B5EF4-FFF2-40B4-BE49-F238E27FC236}">
                  <a16:creationId xmlns:a16="http://schemas.microsoft.com/office/drawing/2014/main" id="{39728AA0-D5E3-418B-9264-0EB119307A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662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7C44784-29F2-4C6D-A600-FBAD6485DDD6}"/>
              </a:ext>
            </a:extLst>
          </p:cNvPr>
          <p:cNvSpPr/>
          <p:nvPr/>
        </p:nvSpPr>
        <p:spPr>
          <a:xfrm>
            <a:off x="495300" y="3958106"/>
            <a:ext cx="2396544" cy="631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913671" y="3489325"/>
            <a:ext cx="4114800" cy="2935288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336356" y="3461642"/>
            <a:ext cx="3807644" cy="2710558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spcBef>
                <a:spcPts val="1800"/>
              </a:spcBef>
              <a:buFontTx/>
              <a:buNone/>
            </a:pPr>
            <a:r>
              <a:rPr lang="en-US" b="1" kern="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Pharynx:</a:t>
            </a:r>
            <a:r>
              <a:rPr lang="en-US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0" lvl="0" indent="0">
              <a:buNone/>
            </a:pPr>
            <a:r>
              <a:rPr lang="en-US" sz="2200" dirty="0"/>
              <a:t>- A tube just above the larynx</a:t>
            </a:r>
            <a:endParaRPr lang="vi-VN" sz="2200" dirty="0"/>
          </a:p>
          <a:p>
            <a:pPr marL="0" lvl="0" indent="0">
              <a:buNone/>
            </a:pPr>
            <a:r>
              <a:rPr lang="en-US" sz="2200" dirty="0"/>
              <a:t>- 7-8 cm long</a:t>
            </a:r>
            <a:endParaRPr lang="vi-VN" sz="2200" dirty="0"/>
          </a:p>
          <a:p>
            <a:pPr marL="0" lvl="0" indent="0">
              <a:buNone/>
            </a:pPr>
            <a:r>
              <a:rPr lang="en-US" sz="2200" dirty="0"/>
              <a:t>- At its top end, it’s divided into 2 directions:</a:t>
            </a:r>
            <a:endParaRPr lang="vi-VN" sz="2200" dirty="0"/>
          </a:p>
          <a:p>
            <a:pPr marL="0" indent="0">
              <a:buNone/>
            </a:pPr>
            <a:r>
              <a:rPr lang="en-US" sz="2200" dirty="0"/>
              <a:t>+ to the mouth</a:t>
            </a:r>
            <a:endParaRPr lang="vi-VN" sz="2200" dirty="0"/>
          </a:p>
          <a:p>
            <a:pPr marL="0" indent="0">
              <a:buNone/>
            </a:pPr>
            <a:r>
              <a:rPr lang="en-US" sz="2200" dirty="0"/>
              <a:t>+ to the nose (nasal cavity)</a:t>
            </a:r>
            <a:endParaRPr lang="vi-VN" sz="2200" dirty="0"/>
          </a:p>
          <a:p>
            <a:pPr indent="0">
              <a:spcBef>
                <a:spcPts val="1800"/>
              </a:spcBef>
              <a:buFontTx/>
              <a:buNone/>
            </a:pPr>
            <a:endParaRPr lang="en-US" sz="1800" kern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3766911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4224111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1E9AA74-D1C7-447D-A561-0E603A2E5144}"/>
              </a:ext>
            </a:extLst>
          </p:cNvPr>
          <p:cNvGrpSpPr/>
          <p:nvPr/>
        </p:nvGrpSpPr>
        <p:grpSpPr>
          <a:xfrm>
            <a:off x="5062897" y="4757511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B622B160-F534-409B-90F9-5BC23B71C1A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C76EEFCA-BB9A-4CDC-A3A3-EA67359A525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08C4EA-9714-42E8-9D15-752C2F46E3F3}"/>
              </a:ext>
            </a:extLst>
          </p:cNvPr>
          <p:cNvGrpSpPr/>
          <p:nvPr/>
        </p:nvGrpSpPr>
        <p:grpSpPr>
          <a:xfrm>
            <a:off x="5062897" y="5289378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44EF6F7-B9B2-4016-BC98-FFB8560CAAF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1904D09-70C1-4064-B7D7-18039D2377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9E30747-E667-477D-AE29-D3E2939620A7}"/>
              </a:ext>
            </a:extLst>
          </p:cNvPr>
          <p:cNvGrpSpPr/>
          <p:nvPr/>
        </p:nvGrpSpPr>
        <p:grpSpPr>
          <a:xfrm>
            <a:off x="5062897" y="5863782"/>
            <a:ext cx="152400" cy="152400"/>
            <a:chOff x="533400" y="2057400"/>
            <a:chExt cx="304800" cy="304800"/>
          </a:xfrm>
        </p:grpSpPr>
        <p:sp>
          <p:nvSpPr>
            <p:cNvPr id="25" name="Oval 21">
              <a:extLst>
                <a:ext uri="{FF2B5EF4-FFF2-40B4-BE49-F238E27FC236}">
                  <a16:creationId xmlns:a16="http://schemas.microsoft.com/office/drawing/2014/main" id="{B110AB25-0F07-489E-BD01-EDEAD0E02FC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Oval 22">
              <a:extLst>
                <a:ext uri="{FF2B5EF4-FFF2-40B4-BE49-F238E27FC236}">
                  <a16:creationId xmlns:a16="http://schemas.microsoft.com/office/drawing/2014/main" id="{4AF16B86-2CDA-40B7-B160-3B0963003CF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" name="Arrow: Curved Down 29">
            <a:extLst>
              <a:ext uri="{FF2B5EF4-FFF2-40B4-BE49-F238E27FC236}">
                <a16:creationId xmlns:a16="http://schemas.microsoft.com/office/drawing/2014/main" id="{AD6F9744-FC92-466B-99F1-EFC0A27EB206}"/>
              </a:ext>
            </a:extLst>
          </p:cNvPr>
          <p:cNvSpPr/>
          <p:nvPr/>
        </p:nvSpPr>
        <p:spPr>
          <a:xfrm rot="19656599">
            <a:off x="2714302" y="3013744"/>
            <a:ext cx="1749300" cy="471744"/>
          </a:xfrm>
          <a:prstGeom prst="curvedDownArrow">
            <a:avLst>
              <a:gd name="adj1" fmla="val 8979"/>
              <a:gd name="adj2" fmla="val 46336"/>
              <a:gd name="adj3" fmla="val 5595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Arrow: Curved Down 32">
            <a:extLst>
              <a:ext uri="{FF2B5EF4-FFF2-40B4-BE49-F238E27FC236}">
                <a16:creationId xmlns:a16="http://schemas.microsoft.com/office/drawing/2014/main" id="{9A17BDC1-7929-4E2D-A836-AABE4B6DFBE5}"/>
              </a:ext>
            </a:extLst>
          </p:cNvPr>
          <p:cNvSpPr/>
          <p:nvPr/>
        </p:nvSpPr>
        <p:spPr>
          <a:xfrm rot="16739465">
            <a:off x="1577262" y="2283572"/>
            <a:ext cx="2744696" cy="551853"/>
          </a:xfrm>
          <a:prstGeom prst="curvedDownArrow">
            <a:avLst>
              <a:gd name="adj1" fmla="val 17833"/>
              <a:gd name="adj2" fmla="val 68009"/>
              <a:gd name="adj3" fmla="val 6141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11C8976-C65E-41E8-BF61-FAEB2B4DD477}"/>
              </a:ext>
            </a:extLst>
          </p:cNvPr>
          <p:cNvSpPr/>
          <p:nvPr/>
        </p:nvSpPr>
        <p:spPr>
          <a:xfrm rot="21020480">
            <a:off x="2807594" y="3766911"/>
            <a:ext cx="592429" cy="1244947"/>
          </a:xfrm>
          <a:custGeom>
            <a:avLst/>
            <a:gdLst>
              <a:gd name="connsiteX0" fmla="*/ 167426 w 592429"/>
              <a:gd name="connsiteY0" fmla="*/ 90152 h 1109559"/>
              <a:gd name="connsiteX1" fmla="*/ 90152 w 592429"/>
              <a:gd name="connsiteY1" fmla="*/ 193183 h 1109559"/>
              <a:gd name="connsiteX2" fmla="*/ 77274 w 592429"/>
              <a:gd name="connsiteY2" fmla="*/ 231819 h 1109559"/>
              <a:gd name="connsiteX3" fmla="*/ 64395 w 592429"/>
              <a:gd name="connsiteY3" fmla="*/ 334850 h 1109559"/>
              <a:gd name="connsiteX4" fmla="*/ 51516 w 592429"/>
              <a:gd name="connsiteY4" fmla="*/ 412124 h 1109559"/>
              <a:gd name="connsiteX5" fmla="*/ 38637 w 592429"/>
              <a:gd name="connsiteY5" fmla="*/ 502276 h 1109559"/>
              <a:gd name="connsiteX6" fmla="*/ 25758 w 592429"/>
              <a:gd name="connsiteY6" fmla="*/ 579549 h 1109559"/>
              <a:gd name="connsiteX7" fmla="*/ 0 w 592429"/>
              <a:gd name="connsiteY7" fmla="*/ 656822 h 1109559"/>
              <a:gd name="connsiteX8" fmla="*/ 12879 w 592429"/>
              <a:gd name="connsiteY8" fmla="*/ 850005 h 1109559"/>
              <a:gd name="connsiteX9" fmla="*/ 77274 w 592429"/>
              <a:gd name="connsiteY9" fmla="*/ 965915 h 1109559"/>
              <a:gd name="connsiteX10" fmla="*/ 115910 w 592429"/>
              <a:gd name="connsiteY10" fmla="*/ 991673 h 1109559"/>
              <a:gd name="connsiteX11" fmla="*/ 154547 w 592429"/>
              <a:gd name="connsiteY11" fmla="*/ 1030309 h 1109559"/>
              <a:gd name="connsiteX12" fmla="*/ 193183 w 592429"/>
              <a:gd name="connsiteY12" fmla="*/ 1043188 h 1109559"/>
              <a:gd name="connsiteX13" fmla="*/ 270457 w 592429"/>
              <a:gd name="connsiteY13" fmla="*/ 1081825 h 1109559"/>
              <a:gd name="connsiteX14" fmla="*/ 309093 w 592429"/>
              <a:gd name="connsiteY14" fmla="*/ 1107583 h 1109559"/>
              <a:gd name="connsiteX15" fmla="*/ 489398 w 592429"/>
              <a:gd name="connsiteY15" fmla="*/ 1081825 h 1109559"/>
              <a:gd name="connsiteX16" fmla="*/ 502276 w 592429"/>
              <a:gd name="connsiteY16" fmla="*/ 1043188 h 1109559"/>
              <a:gd name="connsiteX17" fmla="*/ 540913 w 592429"/>
              <a:gd name="connsiteY17" fmla="*/ 965915 h 1109559"/>
              <a:gd name="connsiteX18" fmla="*/ 566671 w 592429"/>
              <a:gd name="connsiteY18" fmla="*/ 837126 h 1109559"/>
              <a:gd name="connsiteX19" fmla="*/ 579550 w 592429"/>
              <a:gd name="connsiteY19" fmla="*/ 746974 h 1109559"/>
              <a:gd name="connsiteX20" fmla="*/ 592429 w 592429"/>
              <a:gd name="connsiteY20" fmla="*/ 695459 h 1109559"/>
              <a:gd name="connsiteX21" fmla="*/ 579550 w 592429"/>
              <a:gd name="connsiteY21" fmla="*/ 193183 h 1109559"/>
              <a:gd name="connsiteX22" fmla="*/ 566671 w 592429"/>
              <a:gd name="connsiteY22" fmla="*/ 154546 h 1109559"/>
              <a:gd name="connsiteX23" fmla="*/ 437882 w 592429"/>
              <a:gd name="connsiteY23" fmla="*/ 25757 h 1109559"/>
              <a:gd name="connsiteX24" fmla="*/ 360609 w 592429"/>
              <a:gd name="connsiteY24" fmla="*/ 0 h 1109559"/>
              <a:gd name="connsiteX25" fmla="*/ 206062 w 592429"/>
              <a:gd name="connsiteY25" fmla="*/ 25757 h 1109559"/>
              <a:gd name="connsiteX26" fmla="*/ 167426 w 592429"/>
              <a:gd name="connsiteY26" fmla="*/ 51515 h 1109559"/>
              <a:gd name="connsiteX27" fmla="*/ 167426 w 592429"/>
              <a:gd name="connsiteY27" fmla="*/ 90152 h 1109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92429" h="1109559">
                <a:moveTo>
                  <a:pt x="167426" y="90152"/>
                </a:moveTo>
                <a:cubicBezTo>
                  <a:pt x="154547" y="113763"/>
                  <a:pt x="103821" y="165845"/>
                  <a:pt x="90152" y="193183"/>
                </a:cubicBezTo>
                <a:cubicBezTo>
                  <a:pt x="84081" y="205325"/>
                  <a:pt x="81567" y="218940"/>
                  <a:pt x="77274" y="231819"/>
                </a:cubicBezTo>
                <a:cubicBezTo>
                  <a:pt x="72981" y="266163"/>
                  <a:pt x="69290" y="300587"/>
                  <a:pt x="64395" y="334850"/>
                </a:cubicBezTo>
                <a:cubicBezTo>
                  <a:pt x="60702" y="360701"/>
                  <a:pt x="55487" y="386314"/>
                  <a:pt x="51516" y="412124"/>
                </a:cubicBezTo>
                <a:cubicBezTo>
                  <a:pt x="46900" y="442127"/>
                  <a:pt x="43253" y="472273"/>
                  <a:pt x="38637" y="502276"/>
                </a:cubicBezTo>
                <a:cubicBezTo>
                  <a:pt x="34666" y="528085"/>
                  <a:pt x="32091" y="554216"/>
                  <a:pt x="25758" y="579549"/>
                </a:cubicBezTo>
                <a:cubicBezTo>
                  <a:pt x="19173" y="605889"/>
                  <a:pt x="0" y="656822"/>
                  <a:pt x="0" y="656822"/>
                </a:cubicBezTo>
                <a:cubicBezTo>
                  <a:pt x="4293" y="721216"/>
                  <a:pt x="5752" y="785862"/>
                  <a:pt x="12879" y="850005"/>
                </a:cubicBezTo>
                <a:cubicBezTo>
                  <a:pt x="16637" y="883826"/>
                  <a:pt x="61350" y="955299"/>
                  <a:pt x="77274" y="965915"/>
                </a:cubicBezTo>
                <a:cubicBezTo>
                  <a:pt x="90153" y="974501"/>
                  <a:pt x="104019" y="981764"/>
                  <a:pt x="115910" y="991673"/>
                </a:cubicBezTo>
                <a:cubicBezTo>
                  <a:pt x="129902" y="1003333"/>
                  <a:pt x="139392" y="1020206"/>
                  <a:pt x="154547" y="1030309"/>
                </a:cubicBezTo>
                <a:cubicBezTo>
                  <a:pt x="165842" y="1037839"/>
                  <a:pt x="181041" y="1037117"/>
                  <a:pt x="193183" y="1043188"/>
                </a:cubicBezTo>
                <a:cubicBezTo>
                  <a:pt x="293044" y="1093119"/>
                  <a:pt x="173345" y="1049454"/>
                  <a:pt x="270457" y="1081825"/>
                </a:cubicBezTo>
                <a:cubicBezTo>
                  <a:pt x="283336" y="1090411"/>
                  <a:pt x="293654" y="1106480"/>
                  <a:pt x="309093" y="1107583"/>
                </a:cubicBezTo>
                <a:cubicBezTo>
                  <a:pt x="402039" y="1114222"/>
                  <a:pt x="423597" y="1103759"/>
                  <a:pt x="489398" y="1081825"/>
                </a:cubicBezTo>
                <a:cubicBezTo>
                  <a:pt x="493691" y="1068946"/>
                  <a:pt x="496205" y="1055330"/>
                  <a:pt x="502276" y="1043188"/>
                </a:cubicBezTo>
                <a:cubicBezTo>
                  <a:pt x="539908" y="967923"/>
                  <a:pt x="519330" y="1041455"/>
                  <a:pt x="540913" y="965915"/>
                </a:cubicBezTo>
                <a:cubicBezTo>
                  <a:pt x="555140" y="916121"/>
                  <a:pt x="558237" y="891946"/>
                  <a:pt x="566671" y="837126"/>
                </a:cubicBezTo>
                <a:cubicBezTo>
                  <a:pt x="571287" y="807123"/>
                  <a:pt x="574120" y="776840"/>
                  <a:pt x="579550" y="746974"/>
                </a:cubicBezTo>
                <a:cubicBezTo>
                  <a:pt x="582716" y="729559"/>
                  <a:pt x="588136" y="712631"/>
                  <a:pt x="592429" y="695459"/>
                </a:cubicBezTo>
                <a:cubicBezTo>
                  <a:pt x="588136" y="528034"/>
                  <a:pt x="587516" y="360474"/>
                  <a:pt x="579550" y="193183"/>
                </a:cubicBezTo>
                <a:cubicBezTo>
                  <a:pt x="578904" y="179623"/>
                  <a:pt x="573264" y="166413"/>
                  <a:pt x="566671" y="154546"/>
                </a:cubicBezTo>
                <a:cubicBezTo>
                  <a:pt x="535450" y="98349"/>
                  <a:pt x="503445" y="47611"/>
                  <a:pt x="437882" y="25757"/>
                </a:cubicBezTo>
                <a:lnTo>
                  <a:pt x="360609" y="0"/>
                </a:lnTo>
                <a:cubicBezTo>
                  <a:pt x="323883" y="4080"/>
                  <a:pt x="249214" y="4181"/>
                  <a:pt x="206062" y="25757"/>
                </a:cubicBezTo>
                <a:cubicBezTo>
                  <a:pt x="192218" y="32679"/>
                  <a:pt x="179512" y="41846"/>
                  <a:pt x="167426" y="51515"/>
                </a:cubicBezTo>
                <a:cubicBezTo>
                  <a:pt x="157944" y="59100"/>
                  <a:pt x="180305" y="66541"/>
                  <a:pt x="167426" y="90152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0632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913671" y="4865419"/>
            <a:ext cx="4114800" cy="1230581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336356" y="4891673"/>
            <a:ext cx="3807644" cy="11281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Hard palate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The roof of the mouth</a:t>
            </a:r>
            <a:endParaRPr lang="vi-VN" sz="5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9843DF4-7E37-46A3-836B-EE9A0FFFB3F9}"/>
              </a:ext>
            </a:extLst>
          </p:cNvPr>
          <p:cNvCxnSpPr/>
          <p:nvPr/>
        </p:nvCxnSpPr>
        <p:spPr>
          <a:xfrm flipV="1">
            <a:off x="3307941" y="2590800"/>
            <a:ext cx="1907356" cy="2286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30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7C44784-29F2-4C6D-A600-FBAD6485DDD6}"/>
              </a:ext>
            </a:extLst>
          </p:cNvPr>
          <p:cNvSpPr/>
          <p:nvPr/>
        </p:nvSpPr>
        <p:spPr>
          <a:xfrm>
            <a:off x="762000" y="2740277"/>
            <a:ext cx="1700602" cy="6316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00600" y="4029517"/>
            <a:ext cx="4230329" cy="2371283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085979" y="4147442"/>
            <a:ext cx="4134221" cy="2100958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Soft palate (velum)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allows air going through the mouth or the nose</a:t>
            </a:r>
            <a:endParaRPr lang="vi-VN" sz="54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4953001" y="4307103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4953001" y="4764303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1E9AA74-D1C7-447D-A561-0E603A2E5144}"/>
              </a:ext>
            </a:extLst>
          </p:cNvPr>
          <p:cNvGrpSpPr/>
          <p:nvPr/>
        </p:nvGrpSpPr>
        <p:grpSpPr>
          <a:xfrm>
            <a:off x="4949827" y="5297703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B622B160-F534-409B-90F9-5BC23B71C1A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C76EEFCA-BB9A-4CDC-A3A3-EA67359A525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08C4EA-9714-42E8-9D15-752C2F46E3F3}"/>
              </a:ext>
            </a:extLst>
          </p:cNvPr>
          <p:cNvGrpSpPr/>
          <p:nvPr/>
        </p:nvGrpSpPr>
        <p:grpSpPr>
          <a:xfrm>
            <a:off x="4949827" y="5829570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44EF6F7-B9B2-4016-BC98-FFB8560CAAF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1904D09-70C1-4064-B7D7-18039D2377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" name="Arrow: Curved Down 29">
            <a:extLst>
              <a:ext uri="{FF2B5EF4-FFF2-40B4-BE49-F238E27FC236}">
                <a16:creationId xmlns:a16="http://schemas.microsoft.com/office/drawing/2014/main" id="{AD6F9744-FC92-466B-99F1-EFC0A27EB206}"/>
              </a:ext>
            </a:extLst>
          </p:cNvPr>
          <p:cNvSpPr/>
          <p:nvPr/>
        </p:nvSpPr>
        <p:spPr>
          <a:xfrm rot="19656599">
            <a:off x="2714302" y="3013744"/>
            <a:ext cx="1749300" cy="471744"/>
          </a:xfrm>
          <a:prstGeom prst="curvedDownArrow">
            <a:avLst>
              <a:gd name="adj1" fmla="val 8979"/>
              <a:gd name="adj2" fmla="val 46336"/>
              <a:gd name="adj3" fmla="val 5595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33" name="Arrow: Curved Down 32">
            <a:extLst>
              <a:ext uri="{FF2B5EF4-FFF2-40B4-BE49-F238E27FC236}">
                <a16:creationId xmlns:a16="http://schemas.microsoft.com/office/drawing/2014/main" id="{9A17BDC1-7929-4E2D-A836-AABE4B6DFBE5}"/>
              </a:ext>
            </a:extLst>
          </p:cNvPr>
          <p:cNvSpPr/>
          <p:nvPr/>
        </p:nvSpPr>
        <p:spPr>
          <a:xfrm rot="16739465">
            <a:off x="1577262" y="2283572"/>
            <a:ext cx="2744696" cy="551853"/>
          </a:xfrm>
          <a:prstGeom prst="curvedDownArrow">
            <a:avLst>
              <a:gd name="adj1" fmla="val 17833"/>
              <a:gd name="adj2" fmla="val 68009"/>
              <a:gd name="adj3" fmla="val 6141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89E2EBC-F6F2-4637-B70D-92AFAEA8F098}"/>
              </a:ext>
            </a:extLst>
          </p:cNvPr>
          <p:cNvSpPr/>
          <p:nvPr/>
        </p:nvSpPr>
        <p:spPr>
          <a:xfrm>
            <a:off x="2733686" y="2541125"/>
            <a:ext cx="413197" cy="671347"/>
          </a:xfrm>
          <a:custGeom>
            <a:avLst/>
            <a:gdLst>
              <a:gd name="connsiteX0" fmla="*/ 386366 w 489397"/>
              <a:gd name="connsiteY0" fmla="*/ 572 h 747547"/>
              <a:gd name="connsiteX1" fmla="*/ 450760 w 489397"/>
              <a:gd name="connsiteY1" fmla="*/ 52088 h 747547"/>
              <a:gd name="connsiteX2" fmla="*/ 463639 w 489397"/>
              <a:gd name="connsiteY2" fmla="*/ 90724 h 747547"/>
              <a:gd name="connsiteX3" fmla="*/ 489397 w 489397"/>
              <a:gd name="connsiteY3" fmla="*/ 271029 h 747547"/>
              <a:gd name="connsiteX4" fmla="*/ 476518 w 489397"/>
              <a:gd name="connsiteY4" fmla="*/ 425575 h 747547"/>
              <a:gd name="connsiteX5" fmla="*/ 437881 w 489397"/>
              <a:gd name="connsiteY5" fmla="*/ 464212 h 747547"/>
              <a:gd name="connsiteX6" fmla="*/ 425002 w 489397"/>
              <a:gd name="connsiteY6" fmla="*/ 502848 h 747547"/>
              <a:gd name="connsiteX7" fmla="*/ 373487 w 489397"/>
              <a:gd name="connsiteY7" fmla="*/ 580122 h 747547"/>
              <a:gd name="connsiteX8" fmla="*/ 347729 w 489397"/>
              <a:gd name="connsiteY8" fmla="*/ 618758 h 747547"/>
              <a:gd name="connsiteX9" fmla="*/ 309092 w 489397"/>
              <a:gd name="connsiteY9" fmla="*/ 644516 h 747547"/>
              <a:gd name="connsiteX10" fmla="*/ 296214 w 489397"/>
              <a:gd name="connsiteY10" fmla="*/ 683153 h 747547"/>
              <a:gd name="connsiteX11" fmla="*/ 141667 w 489397"/>
              <a:gd name="connsiteY11" fmla="*/ 747547 h 747547"/>
              <a:gd name="connsiteX12" fmla="*/ 38636 w 489397"/>
              <a:gd name="connsiteY12" fmla="*/ 734668 h 747547"/>
              <a:gd name="connsiteX13" fmla="*/ 25757 w 489397"/>
              <a:gd name="connsiteY13" fmla="*/ 696031 h 747547"/>
              <a:gd name="connsiteX14" fmla="*/ 0 w 489397"/>
              <a:gd name="connsiteY14" fmla="*/ 580122 h 747547"/>
              <a:gd name="connsiteX15" fmla="*/ 12878 w 489397"/>
              <a:gd name="connsiteY15" fmla="*/ 335423 h 747547"/>
              <a:gd name="connsiteX16" fmla="*/ 25757 w 489397"/>
              <a:gd name="connsiteY16" fmla="*/ 296786 h 747547"/>
              <a:gd name="connsiteX17" fmla="*/ 51515 w 489397"/>
              <a:gd name="connsiteY17" fmla="*/ 258150 h 747547"/>
              <a:gd name="connsiteX18" fmla="*/ 64394 w 489397"/>
              <a:gd name="connsiteY18" fmla="*/ 219513 h 747547"/>
              <a:gd name="connsiteX19" fmla="*/ 103030 w 489397"/>
              <a:gd name="connsiteY19" fmla="*/ 180877 h 747547"/>
              <a:gd name="connsiteX20" fmla="*/ 128788 w 489397"/>
              <a:gd name="connsiteY20" fmla="*/ 142240 h 747547"/>
              <a:gd name="connsiteX21" fmla="*/ 167425 w 489397"/>
              <a:gd name="connsiteY21" fmla="*/ 103603 h 747547"/>
              <a:gd name="connsiteX22" fmla="*/ 193183 w 489397"/>
              <a:gd name="connsiteY22" fmla="*/ 64967 h 747547"/>
              <a:gd name="connsiteX23" fmla="*/ 231819 w 489397"/>
              <a:gd name="connsiteY23" fmla="*/ 52088 h 747547"/>
              <a:gd name="connsiteX24" fmla="*/ 270456 w 489397"/>
              <a:gd name="connsiteY24" fmla="*/ 26330 h 747547"/>
              <a:gd name="connsiteX25" fmla="*/ 386366 w 489397"/>
              <a:gd name="connsiteY25" fmla="*/ 572 h 74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9397" h="747547">
                <a:moveTo>
                  <a:pt x="386366" y="572"/>
                </a:moveTo>
                <a:cubicBezTo>
                  <a:pt x="416417" y="4865"/>
                  <a:pt x="432871" y="31217"/>
                  <a:pt x="450760" y="52088"/>
                </a:cubicBezTo>
                <a:cubicBezTo>
                  <a:pt x="459595" y="62395"/>
                  <a:pt x="461575" y="77307"/>
                  <a:pt x="463639" y="90724"/>
                </a:cubicBezTo>
                <a:cubicBezTo>
                  <a:pt x="498776" y="319114"/>
                  <a:pt x="457645" y="144020"/>
                  <a:pt x="489397" y="271029"/>
                </a:cubicBezTo>
                <a:cubicBezTo>
                  <a:pt x="485104" y="322544"/>
                  <a:pt x="489838" y="375627"/>
                  <a:pt x="476518" y="425575"/>
                </a:cubicBezTo>
                <a:cubicBezTo>
                  <a:pt x="471825" y="443174"/>
                  <a:pt x="447984" y="449057"/>
                  <a:pt x="437881" y="464212"/>
                </a:cubicBezTo>
                <a:cubicBezTo>
                  <a:pt x="430351" y="475507"/>
                  <a:pt x="431595" y="490981"/>
                  <a:pt x="425002" y="502848"/>
                </a:cubicBezTo>
                <a:cubicBezTo>
                  <a:pt x="409968" y="529909"/>
                  <a:pt x="390659" y="554364"/>
                  <a:pt x="373487" y="580122"/>
                </a:cubicBezTo>
                <a:cubicBezTo>
                  <a:pt x="364901" y="593001"/>
                  <a:pt x="360608" y="610172"/>
                  <a:pt x="347729" y="618758"/>
                </a:cubicBezTo>
                <a:lnTo>
                  <a:pt x="309092" y="644516"/>
                </a:lnTo>
                <a:cubicBezTo>
                  <a:pt x="304799" y="657395"/>
                  <a:pt x="305813" y="673554"/>
                  <a:pt x="296214" y="683153"/>
                </a:cubicBezTo>
                <a:cubicBezTo>
                  <a:pt x="236815" y="742552"/>
                  <a:pt x="216071" y="735146"/>
                  <a:pt x="141667" y="747547"/>
                </a:cubicBezTo>
                <a:cubicBezTo>
                  <a:pt x="107323" y="743254"/>
                  <a:pt x="70264" y="748725"/>
                  <a:pt x="38636" y="734668"/>
                </a:cubicBezTo>
                <a:cubicBezTo>
                  <a:pt x="26230" y="729154"/>
                  <a:pt x="29487" y="709084"/>
                  <a:pt x="25757" y="696031"/>
                </a:cubicBezTo>
                <a:cubicBezTo>
                  <a:pt x="13630" y="653586"/>
                  <a:pt x="8854" y="624393"/>
                  <a:pt x="0" y="580122"/>
                </a:cubicBezTo>
                <a:cubicBezTo>
                  <a:pt x="4293" y="498556"/>
                  <a:pt x="5483" y="416767"/>
                  <a:pt x="12878" y="335423"/>
                </a:cubicBezTo>
                <a:cubicBezTo>
                  <a:pt x="14107" y="321903"/>
                  <a:pt x="19686" y="308928"/>
                  <a:pt x="25757" y="296786"/>
                </a:cubicBezTo>
                <a:cubicBezTo>
                  <a:pt x="32679" y="282942"/>
                  <a:pt x="42929" y="271029"/>
                  <a:pt x="51515" y="258150"/>
                </a:cubicBezTo>
                <a:cubicBezTo>
                  <a:pt x="55808" y="245271"/>
                  <a:pt x="56864" y="230809"/>
                  <a:pt x="64394" y="219513"/>
                </a:cubicBezTo>
                <a:cubicBezTo>
                  <a:pt x="74497" y="204359"/>
                  <a:pt x="91370" y="194869"/>
                  <a:pt x="103030" y="180877"/>
                </a:cubicBezTo>
                <a:cubicBezTo>
                  <a:pt x="112939" y="168986"/>
                  <a:pt x="118879" y="154131"/>
                  <a:pt x="128788" y="142240"/>
                </a:cubicBezTo>
                <a:cubicBezTo>
                  <a:pt x="140448" y="128248"/>
                  <a:pt x="155765" y="117595"/>
                  <a:pt x="167425" y="103603"/>
                </a:cubicBezTo>
                <a:cubicBezTo>
                  <a:pt x="177334" y="91712"/>
                  <a:pt x="181096" y="74636"/>
                  <a:pt x="193183" y="64967"/>
                </a:cubicBezTo>
                <a:cubicBezTo>
                  <a:pt x="203784" y="56487"/>
                  <a:pt x="219677" y="58159"/>
                  <a:pt x="231819" y="52088"/>
                </a:cubicBezTo>
                <a:cubicBezTo>
                  <a:pt x="245663" y="45166"/>
                  <a:pt x="255523" y="30403"/>
                  <a:pt x="270456" y="26330"/>
                </a:cubicBezTo>
                <a:cubicBezTo>
                  <a:pt x="303847" y="17223"/>
                  <a:pt x="356315" y="-3721"/>
                  <a:pt x="386366" y="572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6442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9403942-4393-4BDD-B20F-769BCFD4B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05C6B0-E64A-44A7-A373-FB298AA6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18C7AA-84BF-4B11-8008-3ADB4CE90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248" y="1409700"/>
            <a:ext cx="3481552" cy="4038600"/>
          </a:xfrm>
          <a:prstGeom prst="rect">
            <a:avLst/>
          </a:prstGeom>
        </p:spPr>
      </p:pic>
      <p:pic>
        <p:nvPicPr>
          <p:cNvPr id="3074" name="Picture 2" descr="Kết quả hình ảnh cho vocal tract, k">
            <a:extLst>
              <a:ext uri="{FF2B5EF4-FFF2-40B4-BE49-F238E27FC236}">
                <a16:creationId xmlns:a16="http://schemas.microsoft.com/office/drawing/2014/main" id="{7A2C9438-D315-4261-ABC8-FE0F4F525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92528"/>
            <a:ext cx="3481552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951812-CF7C-4626-9964-635924628839}"/>
              </a:ext>
            </a:extLst>
          </p:cNvPr>
          <p:cNvSpPr txBox="1"/>
          <p:nvPr/>
        </p:nvSpPr>
        <p:spPr>
          <a:xfrm>
            <a:off x="1820214" y="5682035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Velum raised</a:t>
            </a:r>
            <a:endParaRPr lang="vi-VN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6DF343-EA76-4DD5-B58B-AC613ED19102}"/>
              </a:ext>
            </a:extLst>
          </p:cNvPr>
          <p:cNvSpPr txBox="1"/>
          <p:nvPr/>
        </p:nvSpPr>
        <p:spPr>
          <a:xfrm>
            <a:off x="6048777" y="5682034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Velum lowered</a:t>
            </a:r>
            <a:endParaRPr lang="vi-VN" sz="2800" dirty="0">
              <a:solidFill>
                <a:srgbClr val="FF0000"/>
              </a:solidFill>
            </a:endParaRPr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id="{BAD181C5-BC2B-46AD-96A3-3E4573A62B9A}"/>
              </a:ext>
            </a:extLst>
          </p:cNvPr>
          <p:cNvSpPr/>
          <p:nvPr/>
        </p:nvSpPr>
        <p:spPr>
          <a:xfrm rot="14912595" flipV="1">
            <a:off x="6799530" y="2840266"/>
            <a:ext cx="2344363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1" name="Arrow: Curved Down 10">
            <a:extLst>
              <a:ext uri="{FF2B5EF4-FFF2-40B4-BE49-F238E27FC236}">
                <a16:creationId xmlns:a16="http://schemas.microsoft.com/office/drawing/2014/main" id="{4519EF8C-DDE9-4DEC-8AC2-5C55FB47E4D3}"/>
              </a:ext>
            </a:extLst>
          </p:cNvPr>
          <p:cNvSpPr/>
          <p:nvPr/>
        </p:nvSpPr>
        <p:spPr>
          <a:xfrm rot="12184786" flipV="1">
            <a:off x="1981938" y="3769324"/>
            <a:ext cx="2078304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3509BE9-50BB-4B7D-BBD6-682086C33927}"/>
              </a:ext>
            </a:extLst>
          </p:cNvPr>
          <p:cNvSpPr/>
          <p:nvPr/>
        </p:nvSpPr>
        <p:spPr>
          <a:xfrm>
            <a:off x="3221565" y="3004384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31E0832-8B19-4EE7-8AB1-45F82E90039B}"/>
              </a:ext>
            </a:extLst>
          </p:cNvPr>
          <p:cNvSpPr/>
          <p:nvPr/>
        </p:nvSpPr>
        <p:spPr>
          <a:xfrm>
            <a:off x="7620000" y="2970038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9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648199" y="4027219"/>
            <a:ext cx="4380271" cy="239739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4955356" y="3962400"/>
            <a:ext cx="4188644" cy="238601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Alveolar ridge</a:t>
            </a:r>
            <a:endParaRPr lang="vi-VN" sz="3200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en-US" sz="2800" dirty="0"/>
              <a:t>- between the top front teeth and the hard palate</a:t>
            </a:r>
            <a:endParaRPr lang="vi-VN" sz="2800" dirty="0"/>
          </a:p>
          <a:p>
            <a:pPr marL="0" lvl="0" indent="0">
              <a:buNone/>
            </a:pPr>
            <a:r>
              <a:rPr lang="en-US" sz="2800" dirty="0"/>
              <a:t>- tough, covered with little ridges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4800600" y="43048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4800600" y="47620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4E8BC3D-D96C-4B66-9FF2-42674698AFB5}"/>
              </a:ext>
            </a:extLst>
          </p:cNvPr>
          <p:cNvGrpSpPr/>
          <p:nvPr/>
        </p:nvGrpSpPr>
        <p:grpSpPr>
          <a:xfrm>
            <a:off x="4800600" y="5410200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0047682A-01E3-4548-95D2-F84B30486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0B508534-F41F-4E77-BF41-97F79FE3E1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9FA6331-CDCA-402A-B1C8-4EBB4F42E0B7}"/>
              </a:ext>
            </a:extLst>
          </p:cNvPr>
          <p:cNvGrpSpPr/>
          <p:nvPr/>
        </p:nvGrpSpPr>
        <p:grpSpPr>
          <a:xfrm>
            <a:off x="4800600" y="5867400"/>
            <a:ext cx="152400" cy="152400"/>
            <a:chOff x="533400" y="41148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CD252A2-5D0C-4B84-AB41-BECECCEBAE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6488267-DB25-4A8F-9C68-4F2FBCE6E4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" name="Arc 3">
            <a:extLst>
              <a:ext uri="{FF2B5EF4-FFF2-40B4-BE49-F238E27FC236}">
                <a16:creationId xmlns:a16="http://schemas.microsoft.com/office/drawing/2014/main" id="{D820F8B6-085B-436B-B39B-7C5BE21881B6}"/>
              </a:ext>
            </a:extLst>
          </p:cNvPr>
          <p:cNvSpPr/>
          <p:nvPr/>
        </p:nvSpPr>
        <p:spPr>
          <a:xfrm>
            <a:off x="5257800" y="2667000"/>
            <a:ext cx="609600" cy="533400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2791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0390578-A00E-408C-8BB4-A45CAE5B0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5004F50-9B16-4F4D-A0EF-F1840A2A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6146" name="Picture 2" descr="Hình ảnh có liên quan">
            <a:extLst>
              <a:ext uri="{FF2B5EF4-FFF2-40B4-BE49-F238E27FC236}">
                <a16:creationId xmlns:a16="http://schemas.microsoft.com/office/drawing/2014/main" id="{779FECDD-8467-4CFA-B5CF-9D3F330BC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1" b="7589"/>
          <a:stretch/>
        </p:blipFill>
        <p:spPr bwMode="auto">
          <a:xfrm>
            <a:off x="381000" y="1066800"/>
            <a:ext cx="83820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4AFA9E-514A-4F9C-B7B7-F6AAA592C84B}"/>
              </a:ext>
            </a:extLst>
          </p:cNvPr>
          <p:cNvSpPr txBox="1"/>
          <p:nvPr/>
        </p:nvSpPr>
        <p:spPr>
          <a:xfrm>
            <a:off x="2743200" y="482025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Roof of the mouth</a:t>
            </a:r>
            <a:endParaRPr lang="vi-V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3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966326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Tongue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move into different places</a:t>
            </a:r>
          </a:p>
          <a:p>
            <a:pPr lvl="0">
              <a:buFontTx/>
              <a:buChar char="-"/>
            </a:pPr>
            <a:r>
              <a:rPr lang="en-US" sz="2800" dirty="0"/>
              <a:t>make different shapes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9515F03-A699-4BF3-8D62-63C20B6921BB}"/>
              </a:ext>
            </a:extLst>
          </p:cNvPr>
          <p:cNvGrpSpPr/>
          <p:nvPr/>
        </p:nvGrpSpPr>
        <p:grpSpPr>
          <a:xfrm>
            <a:off x="5062897" y="6133374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787E2F1-C246-4F26-96C4-07E8430A998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43DEACD-E835-4C2B-8BE3-314F6C7E0D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>
            <a:off x="3131713" y="3179241"/>
            <a:ext cx="3224602" cy="10497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46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3960C36-327D-4B9B-9DA1-3E070135B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1BC45C-079F-4899-9A56-E3C09021E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8196" name="Picture 4" descr="Hình ảnh có liên quan">
            <a:extLst>
              <a:ext uri="{FF2B5EF4-FFF2-40B4-BE49-F238E27FC236}">
                <a16:creationId xmlns:a16="http://schemas.microsoft.com/office/drawing/2014/main" id="{7E57200C-5937-47B9-A0BE-51D60296E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43000"/>
            <a:ext cx="6590762" cy="494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902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66946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Teeth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Upper</a:t>
            </a:r>
          </a:p>
          <a:p>
            <a:pPr lvl="0">
              <a:buFontTx/>
              <a:buChar char="-"/>
            </a:pPr>
            <a:r>
              <a:rPr lang="en-US" sz="2800" dirty="0"/>
              <a:t>Lower 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>
            <a:off x="5638800" y="2692217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2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0"/>
            <a:ext cx="4227973" cy="2133599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Lips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Press together</a:t>
            </a:r>
          </a:p>
          <a:p>
            <a:pPr lvl="0">
              <a:buFontTx/>
              <a:buChar char="-"/>
            </a:pPr>
            <a:r>
              <a:rPr lang="en-US" sz="2800" dirty="0"/>
              <a:t>Contact teeth</a:t>
            </a:r>
          </a:p>
          <a:p>
            <a:pPr lvl="0">
              <a:buFontTx/>
              <a:buChar char="-"/>
            </a:pPr>
            <a:r>
              <a:rPr lang="en-US" sz="2800" dirty="0"/>
              <a:t>Get rounded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9515F03-A699-4BF3-8D62-63C20B6921BB}"/>
              </a:ext>
            </a:extLst>
          </p:cNvPr>
          <p:cNvGrpSpPr/>
          <p:nvPr/>
        </p:nvGrpSpPr>
        <p:grpSpPr>
          <a:xfrm>
            <a:off x="5062897" y="6133374"/>
            <a:ext cx="152400" cy="152400"/>
            <a:chOff x="533400" y="2057400"/>
            <a:chExt cx="304800" cy="3048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787E2F1-C246-4F26-96C4-07E8430A998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43DEACD-E835-4C2B-8BE3-314F6C7E0D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>
            <a:off x="6248400" y="2851672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6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70" y="732906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1000" y="4495801"/>
            <a:ext cx="4227973" cy="1698704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609600" y="4495801"/>
            <a:ext cx="4036244" cy="17526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Jaws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Upper</a:t>
            </a:r>
          </a:p>
          <a:p>
            <a:pPr lvl="0">
              <a:buFontTx/>
              <a:buChar char="-"/>
            </a:pPr>
            <a:r>
              <a:rPr lang="en-US" sz="2800" dirty="0"/>
              <a:t>Lower 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702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702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670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 rot="4490729">
            <a:off x="5452691" y="4188641"/>
            <a:ext cx="708424" cy="23669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4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70" y="609600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1000" y="4495801"/>
            <a:ext cx="4227973" cy="1219199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609600" y="4495801"/>
            <a:ext cx="4036244" cy="17526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Nose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Nasal cavity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702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670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 rot="5400000">
            <a:off x="4466103" y="791699"/>
            <a:ext cx="516594" cy="1219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00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AFE7B56-3E79-48E6-BC94-D3792D689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2A237E-1098-4B60-B37D-E7326C32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54248-EDEE-4F18-A1DE-782242A0A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52400"/>
            <a:ext cx="5891213" cy="615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35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E1AFB3-1CA0-4841-A94E-9B2E686B3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CE9F46-0F56-4F89-B407-6DB0FB4C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94871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2052" name="Picture 4" descr="Kết quả hình ảnh cho vocal tract">
            <a:extLst>
              <a:ext uri="{FF2B5EF4-FFF2-40B4-BE49-F238E27FC236}">
                <a16:creationId xmlns:a16="http://schemas.microsoft.com/office/drawing/2014/main" id="{8795DFF1-B4D5-40D1-9FF2-5FF8B3FB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093"/>
            <a:ext cx="7162800" cy="5363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>
            <a:extLst>
              <a:ext uri="{FF2B5EF4-FFF2-40B4-BE49-F238E27FC236}">
                <a16:creationId xmlns:a16="http://schemas.microsoft.com/office/drawing/2014/main" id="{68F60E61-AAF3-4627-AE6C-5A3ED9D1DE09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76800" y="4495801"/>
            <a:ext cx="4227973" cy="1378226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7C4680-9525-443E-BACC-58FD6D657864}"/>
              </a:ext>
            </a:extLst>
          </p:cNvPr>
          <p:cNvSpPr txBox="1">
            <a:spLocks/>
          </p:cNvSpPr>
          <p:nvPr/>
        </p:nvSpPr>
        <p:spPr>
          <a:xfrm>
            <a:off x="5105400" y="4495800"/>
            <a:ext cx="4036244" cy="1966327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sz="3200" b="1" dirty="0">
                <a:solidFill>
                  <a:srgbClr val="FF0000"/>
                </a:solidFill>
              </a:rPr>
              <a:t>Larynx </a:t>
            </a:r>
            <a:endParaRPr lang="vi-VN" sz="3200" b="1" dirty="0">
              <a:solidFill>
                <a:srgbClr val="FF0000"/>
              </a:solidFill>
            </a:endParaRPr>
          </a:p>
          <a:p>
            <a:pPr lvl="0">
              <a:buFontTx/>
              <a:buChar char="-"/>
            </a:pPr>
            <a:r>
              <a:rPr lang="en-US" sz="2800" dirty="0"/>
              <a:t>…</a:t>
            </a:r>
            <a:endParaRPr lang="vi-VN" sz="2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88CB7A-632B-479F-8DDC-D75F1415E606}"/>
              </a:ext>
            </a:extLst>
          </p:cNvPr>
          <p:cNvGrpSpPr/>
          <p:nvPr/>
        </p:nvGrpSpPr>
        <p:grpSpPr>
          <a:xfrm>
            <a:off x="5066071" y="5143005"/>
            <a:ext cx="152400" cy="152400"/>
            <a:chOff x="533400" y="2057400"/>
            <a:chExt cx="304800" cy="304800"/>
          </a:xfrm>
        </p:grpSpPr>
        <p:sp>
          <p:nvSpPr>
            <p:cNvPr id="13" name="Oval 21">
              <a:extLst>
                <a:ext uri="{FF2B5EF4-FFF2-40B4-BE49-F238E27FC236}">
                  <a16:creationId xmlns:a16="http://schemas.microsoft.com/office/drawing/2014/main" id="{56D0CAE4-73ED-4FED-9AAB-BFDF49649AF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22">
              <a:extLst>
                <a:ext uri="{FF2B5EF4-FFF2-40B4-BE49-F238E27FC236}">
                  <a16:creationId xmlns:a16="http://schemas.microsoft.com/office/drawing/2014/main" id="{E4AB15C2-7D8B-427B-B519-4C7AE5818A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B34266-AD96-431F-9B0A-1D4969D166DB}"/>
              </a:ext>
            </a:extLst>
          </p:cNvPr>
          <p:cNvGrpSpPr/>
          <p:nvPr/>
        </p:nvGrpSpPr>
        <p:grpSpPr>
          <a:xfrm>
            <a:off x="5066071" y="5600205"/>
            <a:ext cx="152400" cy="152400"/>
            <a:chOff x="533400" y="4114800"/>
            <a:chExt cx="304800" cy="304800"/>
          </a:xfrm>
        </p:grpSpPr>
        <p:sp>
          <p:nvSpPr>
            <p:cNvPr id="16" name="Oval 21">
              <a:extLst>
                <a:ext uri="{FF2B5EF4-FFF2-40B4-BE49-F238E27FC236}">
                  <a16:creationId xmlns:a16="http://schemas.microsoft.com/office/drawing/2014/main" id="{637C698E-AB92-4655-AA24-33C0CBE92C9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9BBD480A-A219-4EC0-8C4F-941B26E0A7A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17FC1D-C654-49FC-AAEE-8E40F11D22AE}"/>
              </a:ext>
            </a:extLst>
          </p:cNvPr>
          <p:cNvGrpSpPr/>
          <p:nvPr/>
        </p:nvGrpSpPr>
        <p:grpSpPr>
          <a:xfrm>
            <a:off x="5062897" y="4658465"/>
            <a:ext cx="152400" cy="152400"/>
            <a:chOff x="533400" y="2057400"/>
            <a:chExt cx="304800" cy="304800"/>
          </a:xfrm>
        </p:grpSpPr>
        <p:sp>
          <p:nvSpPr>
            <p:cNvPr id="19" name="Oval 21">
              <a:extLst>
                <a:ext uri="{FF2B5EF4-FFF2-40B4-BE49-F238E27FC236}">
                  <a16:creationId xmlns:a16="http://schemas.microsoft.com/office/drawing/2014/main" id="{ED367F0B-3BE4-42EE-AE3B-C1292DCAFE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Oval 22">
              <a:extLst>
                <a:ext uri="{FF2B5EF4-FFF2-40B4-BE49-F238E27FC236}">
                  <a16:creationId xmlns:a16="http://schemas.microsoft.com/office/drawing/2014/main" id="{B0F5BF90-AFFA-455C-8928-E14C52C835A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45BC581C-548E-447D-904F-4E42AA88FAAD}"/>
              </a:ext>
            </a:extLst>
          </p:cNvPr>
          <p:cNvSpPr/>
          <p:nvPr/>
        </p:nvSpPr>
        <p:spPr>
          <a:xfrm>
            <a:off x="2886531" y="4879755"/>
            <a:ext cx="990600" cy="13594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0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990600" y="1447800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What are </a:t>
            </a:r>
            <a:r>
              <a:rPr lang="en-US" sz="5400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movable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 articulators?</a:t>
            </a:r>
            <a:b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What are </a:t>
            </a:r>
            <a:r>
              <a:rPr lang="en-US" sz="5400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unmovable 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articulators?</a:t>
            </a:r>
            <a:b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</a:br>
            <a:endParaRPr lang="en-US" sz="5400" dirty="0">
              <a:solidFill>
                <a:schemeClr val="tx1"/>
              </a:solidFill>
              <a:latin typeface="Monotype Corsiva" pitchFamily="66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221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13089" y="28977"/>
            <a:ext cx="8001000" cy="103782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Label the articulators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950BE9-3614-4FE4-BCE7-80BEF3B447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6" b="6666"/>
          <a:stretch/>
        </p:blipFill>
        <p:spPr>
          <a:xfrm>
            <a:off x="1143000" y="1066800"/>
            <a:ext cx="6858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243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840346" y="885825"/>
            <a:ext cx="9982200" cy="27225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Which articulators are involved in creating /p/, /k/, /v/, /t/, /j/, /</a:t>
            </a:r>
            <a:r>
              <a:rPr lang="en-US" sz="5400" dirty="0" err="1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i</a:t>
            </a:r>
            <a:r>
              <a:rPr lang="en-US" sz="5400" dirty="0">
                <a:solidFill>
                  <a:schemeClr val="tx1"/>
                </a:solidFill>
                <a:latin typeface="Monotype Corsiva" pitchFamily="66" charset="0"/>
                <a:ea typeface="Tahoma" pitchFamily="34" charset="0"/>
                <a:cs typeface="Calibri" pitchFamily="34" charset="0"/>
              </a:rPr>
              <a:t>/ 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6" y="381000"/>
            <a:ext cx="16811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439CB9C-7CDA-44EC-AB80-1851758EBE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9800"/>
            <a:ext cx="9144000" cy="2590800"/>
          </a:xfrm>
          <a:solidFill>
            <a:srgbClr val="FFFFFF">
              <a:alpha val="69020"/>
            </a:srgbClr>
          </a:solidFill>
        </p:spPr>
        <p:txBody>
          <a:bodyPr/>
          <a:lstStyle/>
          <a:p>
            <a:pPr algn="ctr"/>
            <a:r>
              <a:rPr lang="en-US" sz="7200" b="0" dirty="0">
                <a:solidFill>
                  <a:schemeClr val="tx2">
                    <a:lumMod val="50000"/>
                  </a:schemeClr>
                </a:solidFill>
                <a:latin typeface="Algerian" panose="04020705040A02060702" pitchFamily="82" charset="0"/>
              </a:rPr>
              <a:t>Speech production mechanism</a:t>
            </a:r>
            <a:endParaRPr lang="vi-VN" sz="7200" b="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85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4B4CCBC-3406-47CE-80EC-1127EE84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0D601D-CA54-422B-A236-D61A8FDF5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10242" name="Picture 2" descr="7560544_orig">
            <a:extLst>
              <a:ext uri="{FF2B5EF4-FFF2-40B4-BE49-F238E27FC236}">
                <a16:creationId xmlns:a16="http://schemas.microsoft.com/office/drawing/2014/main" id="{DF410739-C5D7-4B7C-9506-8D98614AA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6" y="0"/>
            <a:ext cx="74557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8E940C0-3820-493C-B610-E48713573335}"/>
              </a:ext>
            </a:extLst>
          </p:cNvPr>
          <p:cNvSpPr/>
          <p:nvPr/>
        </p:nvSpPr>
        <p:spPr>
          <a:xfrm>
            <a:off x="2819400" y="2667000"/>
            <a:ext cx="2667000" cy="3352800"/>
          </a:xfrm>
          <a:prstGeom prst="ellipse">
            <a:avLst/>
          </a:prstGeom>
          <a:solidFill>
            <a:srgbClr val="92D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EC86D439-E249-47E4-9697-B39C8EC03DC8}"/>
              </a:ext>
            </a:extLst>
          </p:cNvPr>
          <p:cNvSpPr/>
          <p:nvPr/>
        </p:nvSpPr>
        <p:spPr>
          <a:xfrm>
            <a:off x="228600" y="3657600"/>
            <a:ext cx="2514600" cy="1066800"/>
          </a:xfrm>
          <a:prstGeom prst="wedgeRectCallout">
            <a:avLst>
              <a:gd name="adj1" fmla="val 85185"/>
              <a:gd name="adj2" fmla="val 11924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Airstream process</a:t>
            </a:r>
            <a:endParaRPr lang="vi-VN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550E6D9-21D9-4D7B-A79C-12D3FF6CEE3A}"/>
              </a:ext>
            </a:extLst>
          </p:cNvPr>
          <p:cNvSpPr/>
          <p:nvPr/>
        </p:nvSpPr>
        <p:spPr>
          <a:xfrm>
            <a:off x="3581400" y="1996225"/>
            <a:ext cx="755561" cy="685800"/>
          </a:xfrm>
          <a:prstGeom prst="ellips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9851DFFA-53AF-42BA-B903-87FC7428AE69}"/>
              </a:ext>
            </a:extLst>
          </p:cNvPr>
          <p:cNvSpPr/>
          <p:nvPr/>
        </p:nvSpPr>
        <p:spPr>
          <a:xfrm>
            <a:off x="5066213" y="2012324"/>
            <a:ext cx="2514600" cy="1066800"/>
          </a:xfrm>
          <a:prstGeom prst="wedgeRectCallout">
            <a:avLst>
              <a:gd name="adj1" fmla="val -88951"/>
              <a:gd name="adj2" fmla="val -7519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Phonation process</a:t>
            </a:r>
            <a:endParaRPr lang="vi-VN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22F72D8-9B91-426D-BBA2-1B83F2BD0099}"/>
              </a:ext>
            </a:extLst>
          </p:cNvPr>
          <p:cNvSpPr/>
          <p:nvPr/>
        </p:nvSpPr>
        <p:spPr>
          <a:xfrm>
            <a:off x="3352800" y="1252369"/>
            <a:ext cx="984161" cy="743856"/>
          </a:xfrm>
          <a:prstGeom prst="ellipse">
            <a:avLst/>
          </a:prstGeom>
          <a:solidFill>
            <a:srgbClr val="FFC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56894C27-A9A2-4EBE-A859-6471A731D674}"/>
              </a:ext>
            </a:extLst>
          </p:cNvPr>
          <p:cNvSpPr/>
          <p:nvPr/>
        </p:nvSpPr>
        <p:spPr>
          <a:xfrm>
            <a:off x="5061122" y="460856"/>
            <a:ext cx="2514600" cy="1066800"/>
          </a:xfrm>
          <a:prstGeom prst="wedgeRectCallout">
            <a:avLst>
              <a:gd name="adj1" fmla="val -94073"/>
              <a:gd name="adj2" fmla="val 4922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Oro-nasal process</a:t>
            </a:r>
            <a:endParaRPr lang="vi-VN" sz="4000" dirty="0">
              <a:solidFill>
                <a:schemeClr val="bg1"/>
              </a:solidFill>
              <a:effectLst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31B6C4-4DDF-4E34-A1DF-21AD1591C917}"/>
              </a:ext>
            </a:extLst>
          </p:cNvPr>
          <p:cNvSpPr/>
          <p:nvPr/>
        </p:nvSpPr>
        <p:spPr>
          <a:xfrm>
            <a:off x="2879502" y="1454776"/>
            <a:ext cx="488600" cy="743856"/>
          </a:xfrm>
          <a:prstGeom prst="ellipse">
            <a:avLst/>
          </a:pr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EB5F6F82-60E9-4ED0-A8AC-C827E14EC23B}"/>
              </a:ext>
            </a:extLst>
          </p:cNvPr>
          <p:cNvSpPr/>
          <p:nvPr/>
        </p:nvSpPr>
        <p:spPr>
          <a:xfrm>
            <a:off x="238259" y="185569"/>
            <a:ext cx="2514600" cy="1066800"/>
          </a:xfrm>
          <a:prstGeom prst="wedgeRectCallout">
            <a:avLst>
              <a:gd name="adj1" fmla="val 63161"/>
              <a:gd name="adj2" fmla="val 1119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Articulatory process</a:t>
            </a:r>
            <a:endParaRPr lang="vi-VN" sz="4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7253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785493-64AB-4463-9DC0-0205FA93C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F017EB-8229-480A-B7FB-CF9736AED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1437728-0692-43A7-BE6E-58D7538E90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8525940"/>
              </p:ext>
            </p:extLst>
          </p:nvPr>
        </p:nvGraphicFramePr>
        <p:xfrm>
          <a:off x="81566" y="1295400"/>
          <a:ext cx="8991600" cy="5129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Kết quả hình ảnh cho lung">
            <a:extLst>
              <a:ext uri="{FF2B5EF4-FFF2-40B4-BE49-F238E27FC236}">
                <a16:creationId xmlns:a16="http://schemas.microsoft.com/office/drawing/2014/main" id="{11597471-6FE0-49CB-9350-F79764D56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hlinkClick r:id="rId8" action="ppaction://hlinksldjump"/>
            <a:extLst>
              <a:ext uri="{FF2B5EF4-FFF2-40B4-BE49-F238E27FC236}">
                <a16:creationId xmlns:a16="http://schemas.microsoft.com/office/drawing/2014/main" id="{24DB71CB-24EF-4DD3-9EC4-D638D7A30CF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620" y="2708686"/>
            <a:ext cx="834887" cy="8727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C80EA3-6677-4A98-B848-6FE97D14971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48"/>
          <a:stretch/>
        </p:blipFill>
        <p:spPr>
          <a:xfrm>
            <a:off x="7759324" y="2708686"/>
            <a:ext cx="698876" cy="838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55C2CE-534E-45F8-9EBC-2FF3078E2FAE}"/>
              </a:ext>
            </a:extLst>
          </p:cNvPr>
          <p:cNvSpPr txBox="1"/>
          <p:nvPr/>
        </p:nvSpPr>
        <p:spPr>
          <a:xfrm>
            <a:off x="266700" y="22976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lung</a:t>
            </a:r>
            <a:endParaRPr lang="vi-V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A9F12A-8D05-4364-BC78-9A6AD601EED0}"/>
              </a:ext>
            </a:extLst>
          </p:cNvPr>
          <p:cNvSpPr txBox="1"/>
          <p:nvPr/>
        </p:nvSpPr>
        <p:spPr>
          <a:xfrm>
            <a:off x="2628900" y="226167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vocal folds</a:t>
            </a:r>
            <a:endParaRPr lang="vi-V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6FB3DD-8433-45D6-B5B3-C7546488DF41}"/>
              </a:ext>
            </a:extLst>
          </p:cNvPr>
          <p:cNvSpPr txBox="1"/>
          <p:nvPr/>
        </p:nvSpPr>
        <p:spPr>
          <a:xfrm>
            <a:off x="5026563" y="2261672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velum</a:t>
            </a:r>
            <a:endParaRPr lang="vi-VN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07EEB3-00B6-4999-838E-3197938386CB}"/>
              </a:ext>
            </a:extLst>
          </p:cNvPr>
          <p:cNvSpPr txBox="1"/>
          <p:nvPr/>
        </p:nvSpPr>
        <p:spPr>
          <a:xfrm>
            <a:off x="7537262" y="222715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mouth</a:t>
            </a:r>
            <a:endParaRPr lang="vi-VN" dirty="0"/>
          </a:p>
        </p:txBody>
      </p:sp>
      <p:pic>
        <p:nvPicPr>
          <p:cNvPr id="15" name="Picture 2" descr="vocfol_1">
            <a:hlinkClick r:id="rId11" action="ppaction://hlinksldjump"/>
            <a:extLst>
              <a:ext uri="{FF2B5EF4-FFF2-40B4-BE49-F238E27FC236}">
                <a16:creationId xmlns:a16="http://schemas.microsoft.com/office/drawing/2014/main" id="{5EDF0EC8-2371-44A9-B8A1-041951B60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10" y="2667000"/>
            <a:ext cx="1219200" cy="86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69FE4E-5E73-4F33-9117-4FEACF910AB7}"/>
              </a:ext>
            </a:extLst>
          </p:cNvPr>
          <p:cNvSpPr txBox="1"/>
          <p:nvPr/>
        </p:nvSpPr>
        <p:spPr>
          <a:xfrm>
            <a:off x="838200" y="1003012"/>
            <a:ext cx="7048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gerian" panose="04020705040A02060702" pitchFamily="82" charset="0"/>
              </a:rPr>
              <a:t>Speech production process</a:t>
            </a:r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3900898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123C861-2775-44A3-911D-7C2A3FD96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0F0A312-D1F9-47C6-9867-DBDE5F473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1027" name="Picture 3" descr="four-different-states-of-glottis">
            <a:extLst>
              <a:ext uri="{FF2B5EF4-FFF2-40B4-BE49-F238E27FC236}">
                <a16:creationId xmlns:a16="http://schemas.microsoft.com/office/drawing/2014/main" id="{D85EBCB9-2D59-42B9-ACA0-7FD263B7F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>
            <a:fillRect/>
          </a:stretch>
        </p:blipFill>
        <p:spPr bwMode="auto">
          <a:xfrm>
            <a:off x="4114800" y="992712"/>
            <a:ext cx="4876800" cy="343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vocfol_1">
            <a:extLst>
              <a:ext uri="{FF2B5EF4-FFF2-40B4-BE49-F238E27FC236}">
                <a16:creationId xmlns:a16="http://schemas.microsoft.com/office/drawing/2014/main" id="{29FA4481-13D7-4C2E-B5C7-5FC023122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534"/>
            <a:ext cx="4295104" cy="3056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AutoShape 4">
            <a:extLst>
              <a:ext uri="{FF2B5EF4-FFF2-40B4-BE49-F238E27FC236}">
                <a16:creationId xmlns:a16="http://schemas.microsoft.com/office/drawing/2014/main" id="{0909C4A7-903E-4B16-B801-CA4847173BB1}"/>
              </a:ext>
            </a:extLst>
          </p:cNvPr>
          <p:cNvSpPr>
            <a:spLocks noChangeArrowheads="1"/>
          </p:cNvSpPr>
          <p:nvPr/>
        </p:nvSpPr>
        <p:spPr bwMode="gray">
          <a:xfrm>
            <a:off x="242552" y="4443413"/>
            <a:ext cx="5105400" cy="1804987"/>
          </a:xfrm>
          <a:prstGeom prst="roundRect">
            <a:avLst>
              <a:gd name="adj" fmla="val 10347"/>
            </a:avLst>
          </a:prstGeom>
          <a:solidFill>
            <a:schemeClr val="bg1"/>
          </a:solidFill>
          <a:ln w="50800">
            <a:solidFill>
              <a:schemeClr val="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2DC2E54C-5D67-4227-9879-026A51D31E7B}"/>
              </a:ext>
            </a:extLst>
          </p:cNvPr>
          <p:cNvSpPr txBox="1">
            <a:spLocks/>
          </p:cNvSpPr>
          <p:nvPr/>
        </p:nvSpPr>
        <p:spPr>
          <a:xfrm>
            <a:off x="533400" y="4443413"/>
            <a:ext cx="4814552" cy="1676400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Wide apart: </a:t>
            </a:r>
            <a:r>
              <a:rPr lang="en-US" sz="2800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voiceless</a:t>
            </a: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sounds</a:t>
            </a:r>
          </a:p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Nearly closed: </a:t>
            </a:r>
            <a:r>
              <a:rPr lang="en-US" sz="2800" b="1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voiced</a:t>
            </a:r>
            <a:r>
              <a:rPr lang="en-US" sz="2800" kern="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sounds</a:t>
            </a:r>
          </a:p>
          <a:p>
            <a:pPr indent="0" algn="just">
              <a:lnSpc>
                <a:spcPct val="150000"/>
              </a:lnSpc>
              <a:spcBef>
                <a:spcPts val="1800"/>
              </a:spcBef>
              <a:buFontTx/>
              <a:buNone/>
            </a:pPr>
            <a:endParaRPr lang="en-US" sz="2800" kern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6696A82-DCC3-4B8E-8F9F-5C4D0C4A7E96}"/>
              </a:ext>
            </a:extLst>
          </p:cNvPr>
          <p:cNvGrpSpPr/>
          <p:nvPr/>
        </p:nvGrpSpPr>
        <p:grpSpPr>
          <a:xfrm>
            <a:off x="535800" y="4726913"/>
            <a:ext cx="304800" cy="304800"/>
            <a:chOff x="533400" y="2057400"/>
            <a:chExt cx="304800" cy="304800"/>
          </a:xfrm>
        </p:grpSpPr>
        <p:sp>
          <p:nvSpPr>
            <p:cNvPr id="42" name="Oval 21">
              <a:extLst>
                <a:ext uri="{FF2B5EF4-FFF2-40B4-BE49-F238E27FC236}">
                  <a16:creationId xmlns:a16="http://schemas.microsoft.com/office/drawing/2014/main" id="{E12D522A-ECBE-493C-B8DB-B3BC53F7BC8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20574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id="{711D9DA4-E227-4794-8C3B-85C0F6D315E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20621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8ECFF48D-5020-43C1-9E1D-5350EDD63DC6}"/>
              </a:ext>
            </a:extLst>
          </p:cNvPr>
          <p:cNvGrpSpPr/>
          <p:nvPr/>
        </p:nvGrpSpPr>
        <p:grpSpPr>
          <a:xfrm>
            <a:off x="533400" y="5486400"/>
            <a:ext cx="304800" cy="304800"/>
            <a:chOff x="533400" y="4114800"/>
            <a:chExt cx="304800" cy="304800"/>
          </a:xfrm>
        </p:grpSpPr>
        <p:sp>
          <p:nvSpPr>
            <p:cNvPr id="45" name="Oval 21">
              <a:extLst>
                <a:ext uri="{FF2B5EF4-FFF2-40B4-BE49-F238E27FC236}">
                  <a16:creationId xmlns:a16="http://schemas.microsoft.com/office/drawing/2014/main" id="{5B916EB6-62DE-4F78-8B4F-7755BA57A0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3400" y="4114800"/>
              <a:ext cx="304800" cy="30480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10196"/>
                    <a:invGamma/>
                  </a:schemeClr>
                </a:gs>
              </a:gsLst>
              <a:lin ang="5400000" scaled="1"/>
            </a:gradFill>
            <a:ln w="12700">
              <a:solidFill>
                <a:schemeClr val="hlink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Oval 22">
              <a:extLst>
                <a:ext uri="{FF2B5EF4-FFF2-40B4-BE49-F238E27FC236}">
                  <a16:creationId xmlns:a16="http://schemas.microsoft.com/office/drawing/2014/main" id="{81019B45-EF00-41CD-83A8-F5ABDF97C7A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538111" y="4119511"/>
              <a:ext cx="293739" cy="29373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3490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0" name="Sun 49">
            <a:hlinkClick r:id="rId4" action="ppaction://hlinksldjump"/>
            <a:extLst>
              <a:ext uri="{FF2B5EF4-FFF2-40B4-BE49-F238E27FC236}">
                <a16:creationId xmlns:a16="http://schemas.microsoft.com/office/drawing/2014/main" id="{C2C7499C-72B9-49E1-ABD1-EF81F57CE631}"/>
              </a:ext>
            </a:extLst>
          </p:cNvPr>
          <p:cNvSpPr/>
          <p:nvPr/>
        </p:nvSpPr>
        <p:spPr>
          <a:xfrm>
            <a:off x="8155253" y="370678"/>
            <a:ext cx="550865" cy="550865"/>
          </a:xfrm>
          <a:prstGeom prst="su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8837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9403942-4393-4BDD-B20F-769BCFD4B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05C6B0-E64A-44A7-A373-FB298AA6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18C7AA-84BF-4B11-8008-3ADB4CE90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248" y="1409700"/>
            <a:ext cx="3481552" cy="4038600"/>
          </a:xfrm>
          <a:prstGeom prst="rect">
            <a:avLst/>
          </a:prstGeom>
        </p:spPr>
      </p:pic>
      <p:pic>
        <p:nvPicPr>
          <p:cNvPr id="3074" name="Picture 2" descr="Kết quả hình ảnh cho vocal tract, k">
            <a:extLst>
              <a:ext uri="{FF2B5EF4-FFF2-40B4-BE49-F238E27FC236}">
                <a16:creationId xmlns:a16="http://schemas.microsoft.com/office/drawing/2014/main" id="{7A2C9438-D315-4261-ABC8-FE0F4F525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92528"/>
            <a:ext cx="3481552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951812-CF7C-4626-9964-635924628839}"/>
              </a:ext>
            </a:extLst>
          </p:cNvPr>
          <p:cNvSpPr txBox="1"/>
          <p:nvPr/>
        </p:nvSpPr>
        <p:spPr>
          <a:xfrm>
            <a:off x="1283576" y="5586636"/>
            <a:ext cx="259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Velum raised </a:t>
            </a:r>
            <a:r>
              <a:rPr lang="en-US" sz="2800" dirty="0">
                <a:sym typeface="Wingdings" panose="05000000000000000000" pitchFamily="2" charset="2"/>
              </a:rPr>
              <a:t> </a:t>
            </a:r>
            <a:r>
              <a:rPr lang="en-US" sz="2800" b="1" dirty="0">
                <a:sym typeface="Wingdings" panose="05000000000000000000" pitchFamily="2" charset="2"/>
              </a:rPr>
              <a:t>oral</a:t>
            </a:r>
            <a:r>
              <a:rPr lang="en-US" sz="2800" dirty="0">
                <a:sym typeface="Wingdings" panose="05000000000000000000" pitchFamily="2" charset="2"/>
              </a:rPr>
              <a:t> sounds</a:t>
            </a:r>
            <a:endParaRPr lang="vi-VN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6DF343-EA76-4DD5-B58B-AC613ED19102}"/>
              </a:ext>
            </a:extLst>
          </p:cNvPr>
          <p:cNvSpPr txBox="1"/>
          <p:nvPr/>
        </p:nvSpPr>
        <p:spPr>
          <a:xfrm>
            <a:off x="5527512" y="5576271"/>
            <a:ext cx="2837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Velum lowered </a:t>
            </a:r>
            <a:r>
              <a:rPr lang="en-US" sz="2800" dirty="0">
                <a:sym typeface="Wingdings" panose="05000000000000000000" pitchFamily="2" charset="2"/>
              </a:rPr>
              <a:t> </a:t>
            </a:r>
            <a:r>
              <a:rPr lang="en-US" sz="2800" b="1" dirty="0">
                <a:sym typeface="Wingdings" panose="05000000000000000000" pitchFamily="2" charset="2"/>
              </a:rPr>
              <a:t>nasal</a:t>
            </a:r>
            <a:r>
              <a:rPr lang="en-US" sz="2800" dirty="0">
                <a:sym typeface="Wingdings" panose="05000000000000000000" pitchFamily="2" charset="2"/>
              </a:rPr>
              <a:t> sounds</a:t>
            </a:r>
            <a:endParaRPr lang="vi-VN" sz="2800" dirty="0"/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id="{BAD181C5-BC2B-46AD-96A3-3E4573A62B9A}"/>
              </a:ext>
            </a:extLst>
          </p:cNvPr>
          <p:cNvSpPr/>
          <p:nvPr/>
        </p:nvSpPr>
        <p:spPr>
          <a:xfrm rot="14912595" flipV="1">
            <a:off x="6799530" y="2840266"/>
            <a:ext cx="2344363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1" name="Arrow: Curved Down 10">
            <a:extLst>
              <a:ext uri="{FF2B5EF4-FFF2-40B4-BE49-F238E27FC236}">
                <a16:creationId xmlns:a16="http://schemas.microsoft.com/office/drawing/2014/main" id="{4519EF8C-DDE9-4DEC-8AC2-5C55FB47E4D3}"/>
              </a:ext>
            </a:extLst>
          </p:cNvPr>
          <p:cNvSpPr/>
          <p:nvPr/>
        </p:nvSpPr>
        <p:spPr>
          <a:xfrm rot="12184786" flipV="1">
            <a:off x="1981938" y="3769324"/>
            <a:ext cx="2078304" cy="816871"/>
          </a:xfrm>
          <a:prstGeom prst="curvedDownArrow">
            <a:avLst>
              <a:gd name="adj1" fmla="val 8675"/>
              <a:gd name="adj2" fmla="val 35039"/>
              <a:gd name="adj3" fmla="val 3021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3509BE9-50BB-4B7D-BBD6-682086C33927}"/>
              </a:ext>
            </a:extLst>
          </p:cNvPr>
          <p:cNvSpPr/>
          <p:nvPr/>
        </p:nvSpPr>
        <p:spPr>
          <a:xfrm>
            <a:off x="3221565" y="3004384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31E0832-8B19-4EE7-8AB1-45F82E90039B}"/>
              </a:ext>
            </a:extLst>
          </p:cNvPr>
          <p:cNvSpPr/>
          <p:nvPr/>
        </p:nvSpPr>
        <p:spPr>
          <a:xfrm>
            <a:off x="7620000" y="2970038"/>
            <a:ext cx="1004907" cy="849232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n 3">
            <a:hlinkClick r:id="rId4" action="ppaction://hlinksldjump"/>
            <a:extLst>
              <a:ext uri="{FF2B5EF4-FFF2-40B4-BE49-F238E27FC236}">
                <a16:creationId xmlns:a16="http://schemas.microsoft.com/office/drawing/2014/main" id="{78A9CB12-0F0F-437D-85AA-9D09540A6E75}"/>
              </a:ext>
            </a:extLst>
          </p:cNvPr>
          <p:cNvSpPr/>
          <p:nvPr/>
        </p:nvSpPr>
        <p:spPr>
          <a:xfrm>
            <a:off x="8155253" y="370678"/>
            <a:ext cx="550865" cy="550865"/>
          </a:xfrm>
          <a:prstGeom prst="su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3022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288F4F4-1B38-45C7-9241-1947D918A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6D5E4D-7D1D-4A99-88A1-657FCCBAD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4" name="Picture 2" descr="Kết quả hình ảnh cho lung">
            <a:extLst>
              <a:ext uri="{FF2B5EF4-FFF2-40B4-BE49-F238E27FC236}">
                <a16:creationId xmlns:a16="http://schemas.microsoft.com/office/drawing/2014/main" id="{BB200127-A88A-4786-BF2B-E3D82639A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59" y="3371364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B110B30-28AF-4969-90D6-59D710CCBB8A}"/>
              </a:ext>
            </a:extLst>
          </p:cNvPr>
          <p:cNvCxnSpPr>
            <a:cxnSpLocks/>
          </p:cNvCxnSpPr>
          <p:nvPr/>
        </p:nvCxnSpPr>
        <p:spPr>
          <a:xfrm>
            <a:off x="1066800" y="3752364"/>
            <a:ext cx="1066800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7D5E734-F6D9-418E-AB48-02CA50F61BEC}"/>
              </a:ext>
            </a:extLst>
          </p:cNvPr>
          <p:cNvSpPr txBox="1"/>
          <p:nvPr/>
        </p:nvSpPr>
        <p:spPr>
          <a:xfrm>
            <a:off x="865185" y="340520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airstream</a:t>
            </a:r>
            <a:endParaRPr lang="vi-VN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C63757B-6CC2-4AFF-BC22-7D351CC9AE87}"/>
              </a:ext>
            </a:extLst>
          </p:cNvPr>
          <p:cNvCxnSpPr>
            <a:cxnSpLocks/>
          </p:cNvCxnSpPr>
          <p:nvPr/>
        </p:nvCxnSpPr>
        <p:spPr>
          <a:xfrm flipV="1">
            <a:off x="2133600" y="2590800"/>
            <a:ext cx="1219200" cy="116156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5757BA2-849B-4050-9FBF-34D2578EEFF5}"/>
              </a:ext>
            </a:extLst>
          </p:cNvPr>
          <p:cNvSpPr txBox="1"/>
          <p:nvPr/>
        </p:nvSpPr>
        <p:spPr>
          <a:xfrm rot="19126028">
            <a:off x="1953438" y="2797300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wide apart</a:t>
            </a:r>
            <a:endParaRPr lang="vi-VN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613671B-C0B2-4358-A867-DE0D704A78E0}"/>
              </a:ext>
            </a:extLst>
          </p:cNvPr>
          <p:cNvCxnSpPr>
            <a:cxnSpLocks/>
          </p:cNvCxnSpPr>
          <p:nvPr/>
        </p:nvCxnSpPr>
        <p:spPr>
          <a:xfrm>
            <a:off x="2133600" y="3764032"/>
            <a:ext cx="1201440" cy="11197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3CDCE60C-8D9A-4080-AACD-35C0FAB42D62}"/>
              </a:ext>
            </a:extLst>
          </p:cNvPr>
          <p:cNvSpPr txBox="1"/>
          <p:nvPr/>
        </p:nvSpPr>
        <p:spPr>
          <a:xfrm rot="2583436">
            <a:off x="1722925" y="4321929"/>
            <a:ext cx="187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partly touched</a:t>
            </a:r>
            <a:endParaRPr lang="vi-VN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EF7CD7B-596E-4F8A-B6DD-71F83FBCBEA6}"/>
              </a:ext>
            </a:extLst>
          </p:cNvPr>
          <p:cNvGrpSpPr/>
          <p:nvPr/>
        </p:nvGrpSpPr>
        <p:grpSpPr>
          <a:xfrm>
            <a:off x="3382849" y="2152171"/>
            <a:ext cx="1265351" cy="877257"/>
            <a:chOff x="2423493" y="1561142"/>
            <a:chExt cx="1843712" cy="877257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A3424531-FE3B-4F12-86B8-182738F2ECC1}"/>
                </a:ext>
              </a:extLst>
            </p:cNvPr>
            <p:cNvSpPr/>
            <p:nvPr/>
          </p:nvSpPr>
          <p:spPr>
            <a:xfrm>
              <a:off x="2423493" y="1561142"/>
              <a:ext cx="1843712" cy="877257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4">
              <a:extLst>
                <a:ext uri="{FF2B5EF4-FFF2-40B4-BE49-F238E27FC236}">
                  <a16:creationId xmlns:a16="http://schemas.microsoft.com/office/drawing/2014/main" id="{A7A2405A-5F4E-4F49-A152-F204A7E4D7BB}"/>
                </a:ext>
              </a:extLst>
            </p:cNvPr>
            <p:cNvSpPr txBox="1"/>
            <p:nvPr/>
          </p:nvSpPr>
          <p:spPr>
            <a:xfrm>
              <a:off x="2449187" y="1586836"/>
              <a:ext cx="1792324" cy="8258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-----1----- sounds</a:t>
              </a:r>
              <a:endParaRPr lang="en-US" sz="2100" kern="120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BD3767C-785C-4DF5-80C2-1967FF2AD543}"/>
              </a:ext>
            </a:extLst>
          </p:cNvPr>
          <p:cNvGrpSpPr/>
          <p:nvPr/>
        </p:nvGrpSpPr>
        <p:grpSpPr>
          <a:xfrm>
            <a:off x="3352800" y="4403304"/>
            <a:ext cx="1277766" cy="921856"/>
            <a:chOff x="2423493" y="3659112"/>
            <a:chExt cx="1843712" cy="9218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E3F8F785-866F-4958-80A9-E3C08F0FD00D}"/>
                </a:ext>
              </a:extLst>
            </p:cNvPr>
            <p:cNvSpPr/>
            <p:nvPr/>
          </p:nvSpPr>
          <p:spPr>
            <a:xfrm>
              <a:off x="2423493" y="3659112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angle: Rounded Corners 4">
              <a:extLst>
                <a:ext uri="{FF2B5EF4-FFF2-40B4-BE49-F238E27FC236}">
                  <a16:creationId xmlns:a16="http://schemas.microsoft.com/office/drawing/2014/main" id="{8BE637C7-3855-48A1-8BCA-5F09E5D3A657}"/>
                </a:ext>
              </a:extLst>
            </p:cNvPr>
            <p:cNvSpPr txBox="1"/>
            <p:nvPr/>
          </p:nvSpPr>
          <p:spPr>
            <a:xfrm>
              <a:off x="2450493" y="3686112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-----2-----  sounds</a:t>
              </a:r>
              <a:endParaRPr lang="en-US" sz="2100" kern="1200" dirty="0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BA6F715-29E1-4529-A2C5-D89FF5ED3A5C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4630566" y="1707819"/>
            <a:ext cx="1039331" cy="882981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2E94D4C-7B44-4A5C-8F62-B110DB8E9D92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4630566" y="2590800"/>
            <a:ext cx="1039331" cy="869072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B4664A8-C6B8-4AD9-8021-7309985E236D}"/>
              </a:ext>
            </a:extLst>
          </p:cNvPr>
          <p:cNvCxnSpPr>
            <a:cxnSpLocks/>
          </p:cNvCxnSpPr>
          <p:nvPr/>
        </p:nvCxnSpPr>
        <p:spPr>
          <a:xfrm flipV="1">
            <a:off x="4622364" y="3932247"/>
            <a:ext cx="1047533" cy="91439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A231D1A-FBC5-43C7-94DC-0DF375E922EA}"/>
              </a:ext>
            </a:extLst>
          </p:cNvPr>
          <p:cNvCxnSpPr>
            <a:cxnSpLocks/>
          </p:cNvCxnSpPr>
          <p:nvPr/>
        </p:nvCxnSpPr>
        <p:spPr>
          <a:xfrm>
            <a:off x="4622364" y="4846645"/>
            <a:ext cx="1047533" cy="86835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6AED117-E903-4501-B141-7D4CEC6E9462}"/>
              </a:ext>
            </a:extLst>
          </p:cNvPr>
          <p:cNvSpPr txBox="1"/>
          <p:nvPr/>
        </p:nvSpPr>
        <p:spPr>
          <a:xfrm rot="19242900">
            <a:off x="4647858" y="1818523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885552A-C450-46C9-95C3-95EF93329FC0}"/>
              </a:ext>
            </a:extLst>
          </p:cNvPr>
          <p:cNvSpPr txBox="1"/>
          <p:nvPr/>
        </p:nvSpPr>
        <p:spPr>
          <a:xfrm rot="19188802">
            <a:off x="4625369" y="4050117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D2C2C7B-72D5-4D8D-8DAA-7ED4355C3434}"/>
              </a:ext>
            </a:extLst>
          </p:cNvPr>
          <p:cNvSpPr txBox="1"/>
          <p:nvPr/>
        </p:nvSpPr>
        <p:spPr>
          <a:xfrm rot="2440255">
            <a:off x="4634242" y="2984308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848E460-BBF0-441A-81C9-96D33D057CC3}"/>
              </a:ext>
            </a:extLst>
          </p:cNvPr>
          <p:cNvSpPr txBox="1"/>
          <p:nvPr/>
        </p:nvSpPr>
        <p:spPr>
          <a:xfrm rot="2290665">
            <a:off x="4577504" y="5265251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1F8B01E-A77E-4CB7-9886-10568108CE40}"/>
              </a:ext>
            </a:extLst>
          </p:cNvPr>
          <p:cNvGrpSpPr/>
          <p:nvPr/>
        </p:nvGrpSpPr>
        <p:grpSpPr>
          <a:xfrm>
            <a:off x="5721793" y="1494048"/>
            <a:ext cx="1143000" cy="921856"/>
            <a:chOff x="4952993" y="1008775"/>
            <a:chExt cx="1843712" cy="921856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D4F01AE7-2B03-44A9-8653-C75DEE87FD18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ectangle: Rounded Corners 4">
              <a:extLst>
                <a:ext uri="{FF2B5EF4-FFF2-40B4-BE49-F238E27FC236}">
                  <a16:creationId xmlns:a16="http://schemas.microsoft.com/office/drawing/2014/main" id="{DBE7EF2A-6E84-46A1-A1A7-C26DC806D334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-----3-----sounds</a:t>
              </a:r>
              <a:endParaRPr lang="en-US" sz="2100" kern="1200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D833358-6EB3-4C0F-9131-5E1FB0621CD1}"/>
              </a:ext>
            </a:extLst>
          </p:cNvPr>
          <p:cNvGrpSpPr/>
          <p:nvPr/>
        </p:nvGrpSpPr>
        <p:grpSpPr>
          <a:xfrm>
            <a:off x="5705055" y="3799507"/>
            <a:ext cx="1143000" cy="921856"/>
            <a:chOff x="4952993" y="1008775"/>
            <a:chExt cx="1843712" cy="921856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B0ABBD15-8FB9-41E7-8AE4-FF320F947036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ectangle: Rounded Corners 4">
              <a:extLst>
                <a:ext uri="{FF2B5EF4-FFF2-40B4-BE49-F238E27FC236}">
                  <a16:creationId xmlns:a16="http://schemas.microsoft.com/office/drawing/2014/main" id="{454170A8-CACA-486C-846F-8A4CE59EFCC2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-----3----- sounds</a:t>
              </a:r>
              <a:endParaRPr lang="en-US" sz="2100" kern="1200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2E81FAC-1D4C-4483-AD7A-5D0BA3F343CB}"/>
              </a:ext>
            </a:extLst>
          </p:cNvPr>
          <p:cNvGrpSpPr/>
          <p:nvPr/>
        </p:nvGrpSpPr>
        <p:grpSpPr>
          <a:xfrm>
            <a:off x="5738531" y="2680268"/>
            <a:ext cx="1143000" cy="921856"/>
            <a:chOff x="4952993" y="1008775"/>
            <a:chExt cx="1843712" cy="921856"/>
          </a:xfrm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54038F76-42F4-457B-9E70-56FD686FFB41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Rectangle: Rounded Corners 4">
              <a:extLst>
                <a:ext uri="{FF2B5EF4-FFF2-40B4-BE49-F238E27FC236}">
                  <a16:creationId xmlns:a16="http://schemas.microsoft.com/office/drawing/2014/main" id="{92FFED3A-0237-4400-B0DC-89A4214C7FFE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-----4----- sounds</a:t>
              </a:r>
              <a:endParaRPr lang="en-US" sz="2100" kern="1200" dirty="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70F9549-E607-4FEC-BE5D-A93C95CD2498}"/>
              </a:ext>
            </a:extLst>
          </p:cNvPr>
          <p:cNvGrpSpPr/>
          <p:nvPr/>
        </p:nvGrpSpPr>
        <p:grpSpPr>
          <a:xfrm>
            <a:off x="5709551" y="4988989"/>
            <a:ext cx="1143000" cy="921856"/>
            <a:chOff x="4952993" y="1008775"/>
            <a:chExt cx="1843712" cy="921856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BE27DD19-430D-41B3-9EF4-329BD9D2CE50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Rectangle: Rounded Corners 4">
              <a:extLst>
                <a:ext uri="{FF2B5EF4-FFF2-40B4-BE49-F238E27FC236}">
                  <a16:creationId xmlns:a16="http://schemas.microsoft.com/office/drawing/2014/main" id="{1B2B33CA-F146-4DC9-BD8A-0EDBEE5FEB71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-----4----- sounds</a:t>
              </a:r>
              <a:endParaRPr lang="en-US" sz="2100" kern="1200" dirty="0"/>
            </a:p>
          </p:txBody>
        </p: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8F22520D-3E62-49D3-BB02-61C2BEB6B3AC}"/>
              </a:ext>
            </a:extLst>
          </p:cNvPr>
          <p:cNvSpPr/>
          <p:nvPr/>
        </p:nvSpPr>
        <p:spPr>
          <a:xfrm rot="16200000">
            <a:off x="5360498" y="3452000"/>
            <a:ext cx="4843755" cy="56073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-----------5---------</a:t>
            </a:r>
            <a:endParaRPr lang="vi-VN" b="1" dirty="0">
              <a:solidFill>
                <a:schemeClr val="tx1"/>
              </a:solidFill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2A03BB63-06EE-4C05-A50A-B15BE9440E36}"/>
              </a:ext>
            </a:extLst>
          </p:cNvPr>
          <p:cNvCxnSpPr>
            <a:cxnSpLocks/>
          </p:cNvCxnSpPr>
          <p:nvPr/>
        </p:nvCxnSpPr>
        <p:spPr>
          <a:xfrm>
            <a:off x="8062744" y="3732368"/>
            <a:ext cx="471656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D8EB307F-F123-4DA8-ADFA-ABC75061EF7A}"/>
              </a:ext>
            </a:extLst>
          </p:cNvPr>
          <p:cNvSpPr txBox="1"/>
          <p:nvPr/>
        </p:nvSpPr>
        <p:spPr>
          <a:xfrm rot="16200000">
            <a:off x="8250831" y="3552308"/>
            <a:ext cx="1201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SOUND</a:t>
            </a:r>
            <a:endParaRPr lang="vi-VN" sz="2000" b="1" dirty="0">
              <a:solidFill>
                <a:srgbClr val="FF0000"/>
              </a:solidFill>
            </a:endParaRPr>
          </a:p>
        </p:txBody>
      </p:sp>
      <p:sp>
        <p:nvSpPr>
          <p:cNvPr id="69" name="Right Triangle 68">
            <a:extLst>
              <a:ext uri="{FF2B5EF4-FFF2-40B4-BE49-F238E27FC236}">
                <a16:creationId xmlns:a16="http://schemas.microsoft.com/office/drawing/2014/main" id="{BB68DD4D-A047-405A-8A8A-DFF97B88BEC4}"/>
              </a:ext>
            </a:extLst>
          </p:cNvPr>
          <p:cNvSpPr/>
          <p:nvPr/>
        </p:nvSpPr>
        <p:spPr>
          <a:xfrm rot="2657758">
            <a:off x="2435714" y="3142116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0" name="Right Triangle 69">
            <a:extLst>
              <a:ext uri="{FF2B5EF4-FFF2-40B4-BE49-F238E27FC236}">
                <a16:creationId xmlns:a16="http://schemas.microsoft.com/office/drawing/2014/main" id="{BB928DC8-829B-4E94-9D3B-EE33228C19C1}"/>
              </a:ext>
            </a:extLst>
          </p:cNvPr>
          <p:cNvSpPr/>
          <p:nvPr/>
        </p:nvSpPr>
        <p:spPr>
          <a:xfrm rot="2657758">
            <a:off x="4951292" y="1982382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1" name="Right Triangle 70">
            <a:extLst>
              <a:ext uri="{FF2B5EF4-FFF2-40B4-BE49-F238E27FC236}">
                <a16:creationId xmlns:a16="http://schemas.microsoft.com/office/drawing/2014/main" id="{5F9482A1-EE02-43E6-A3EB-154BA144277C}"/>
              </a:ext>
            </a:extLst>
          </p:cNvPr>
          <p:cNvSpPr/>
          <p:nvPr/>
        </p:nvSpPr>
        <p:spPr>
          <a:xfrm rot="2657758">
            <a:off x="4934832" y="4209185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84AFFAB-3A00-4B98-81BD-259DBFD00562}"/>
              </a:ext>
            </a:extLst>
          </p:cNvPr>
          <p:cNvSpPr txBox="1"/>
          <p:nvPr/>
        </p:nvSpPr>
        <p:spPr>
          <a:xfrm rot="16200000">
            <a:off x="2091649" y="3440818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vocal folds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B6CAFB-36D6-4183-852E-55CD7FAD0ACD}"/>
              </a:ext>
            </a:extLst>
          </p:cNvPr>
          <p:cNvSpPr txBox="1"/>
          <p:nvPr/>
        </p:nvSpPr>
        <p:spPr>
          <a:xfrm rot="16200000">
            <a:off x="4625093" y="2369387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68F65FC-1EFC-470A-94B8-B29CE425691D}"/>
              </a:ext>
            </a:extLst>
          </p:cNvPr>
          <p:cNvSpPr txBox="1"/>
          <p:nvPr/>
        </p:nvSpPr>
        <p:spPr>
          <a:xfrm rot="16200000">
            <a:off x="4571408" y="4666863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FA57A38-B302-437F-A476-8B59E086AFE6}"/>
              </a:ext>
            </a:extLst>
          </p:cNvPr>
          <p:cNvCxnSpPr>
            <a:cxnSpLocks/>
            <a:stCxn id="52" idx="3"/>
            <a:endCxn id="64" idx="0"/>
          </p:cNvCxnSpPr>
          <p:nvPr/>
        </p:nvCxnSpPr>
        <p:spPr>
          <a:xfrm>
            <a:off x="6848054" y="1937712"/>
            <a:ext cx="653954" cy="179465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C2F7503D-4E3E-416A-B870-C75D5A712BB8}"/>
              </a:ext>
            </a:extLst>
          </p:cNvPr>
          <p:cNvCxnSpPr>
            <a:cxnSpLocks/>
            <a:stCxn id="58" idx="3"/>
            <a:endCxn id="64" idx="0"/>
          </p:cNvCxnSpPr>
          <p:nvPr/>
        </p:nvCxnSpPr>
        <p:spPr>
          <a:xfrm>
            <a:off x="6864792" y="3123932"/>
            <a:ext cx="637216" cy="60843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0545642A-A87F-40F2-AA54-463B5B51DD4E}"/>
              </a:ext>
            </a:extLst>
          </p:cNvPr>
          <p:cNvCxnSpPr>
            <a:cxnSpLocks/>
            <a:stCxn id="54" idx="3"/>
            <a:endCxn id="64" idx="0"/>
          </p:cNvCxnSpPr>
          <p:nvPr/>
        </p:nvCxnSpPr>
        <p:spPr>
          <a:xfrm flipV="1">
            <a:off x="6848055" y="3732368"/>
            <a:ext cx="653953" cy="528067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2CF8D9E2-B206-44D1-977B-5D41ABDF87EC}"/>
              </a:ext>
            </a:extLst>
          </p:cNvPr>
          <p:cNvCxnSpPr>
            <a:cxnSpLocks/>
            <a:stCxn id="61" idx="3"/>
            <a:endCxn id="64" idx="0"/>
          </p:cNvCxnSpPr>
          <p:nvPr/>
        </p:nvCxnSpPr>
        <p:spPr>
          <a:xfrm flipV="1">
            <a:off x="6835812" y="3732368"/>
            <a:ext cx="666196" cy="17002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68D6D0B-A5C7-4659-AD71-E087E26F0DE7}"/>
              </a:ext>
            </a:extLst>
          </p:cNvPr>
          <p:cNvSpPr txBox="1"/>
          <p:nvPr/>
        </p:nvSpPr>
        <p:spPr>
          <a:xfrm>
            <a:off x="287040" y="375005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800" dirty="0"/>
              <a:t>Fill in the blanks</a:t>
            </a:r>
          </a:p>
        </p:txBody>
      </p:sp>
    </p:spTree>
    <p:extLst>
      <p:ext uri="{BB962C8B-B14F-4D97-AF65-F5344CB8AC3E}">
        <p14:creationId xmlns:p14="http://schemas.microsoft.com/office/powerpoint/2010/main" val="6151574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288F4F4-1B38-45C7-9241-1947D918A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Tran Thanh Truc, M.A.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6D5E4D-7D1D-4A99-88A1-657FCCBAD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424613"/>
            <a:ext cx="2133600" cy="296862"/>
          </a:xfrm>
        </p:spPr>
        <p:txBody>
          <a:bodyPr/>
          <a:lstStyle/>
          <a:p>
            <a:pPr>
              <a:defRPr/>
            </a:pPr>
            <a:fld id="{08512A36-F3B0-4EB9-8FE4-81070C44AD4E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pic>
        <p:nvPicPr>
          <p:cNvPr id="4" name="Picture 2" descr="Kết quả hình ảnh cho lung">
            <a:extLst>
              <a:ext uri="{FF2B5EF4-FFF2-40B4-BE49-F238E27FC236}">
                <a16:creationId xmlns:a16="http://schemas.microsoft.com/office/drawing/2014/main" id="{BB200127-A88A-4786-BF2B-E3D82639A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59" y="3371364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B110B30-28AF-4969-90D6-59D710CCBB8A}"/>
              </a:ext>
            </a:extLst>
          </p:cNvPr>
          <p:cNvCxnSpPr>
            <a:cxnSpLocks/>
          </p:cNvCxnSpPr>
          <p:nvPr/>
        </p:nvCxnSpPr>
        <p:spPr>
          <a:xfrm>
            <a:off x="1066800" y="3752364"/>
            <a:ext cx="1066800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7D5E734-F6D9-418E-AB48-02CA50F61BEC}"/>
              </a:ext>
            </a:extLst>
          </p:cNvPr>
          <p:cNvSpPr txBox="1"/>
          <p:nvPr/>
        </p:nvSpPr>
        <p:spPr>
          <a:xfrm>
            <a:off x="865185" y="340520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airstream</a:t>
            </a:r>
            <a:endParaRPr lang="vi-VN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C63757B-6CC2-4AFF-BC22-7D351CC9AE87}"/>
              </a:ext>
            </a:extLst>
          </p:cNvPr>
          <p:cNvCxnSpPr>
            <a:cxnSpLocks/>
          </p:cNvCxnSpPr>
          <p:nvPr/>
        </p:nvCxnSpPr>
        <p:spPr>
          <a:xfrm flipV="1">
            <a:off x="2133600" y="2590800"/>
            <a:ext cx="1219200" cy="116156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5757BA2-849B-4050-9FBF-34D2578EEFF5}"/>
              </a:ext>
            </a:extLst>
          </p:cNvPr>
          <p:cNvSpPr txBox="1"/>
          <p:nvPr/>
        </p:nvSpPr>
        <p:spPr>
          <a:xfrm rot="19126028">
            <a:off x="1953438" y="2797300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wide apart</a:t>
            </a:r>
            <a:endParaRPr lang="vi-VN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613671B-C0B2-4358-A867-DE0D704A78E0}"/>
              </a:ext>
            </a:extLst>
          </p:cNvPr>
          <p:cNvCxnSpPr>
            <a:cxnSpLocks/>
          </p:cNvCxnSpPr>
          <p:nvPr/>
        </p:nvCxnSpPr>
        <p:spPr>
          <a:xfrm>
            <a:off x="2133600" y="3764032"/>
            <a:ext cx="1201440" cy="11197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3CDCE60C-8D9A-4080-AACD-35C0FAB42D62}"/>
              </a:ext>
            </a:extLst>
          </p:cNvPr>
          <p:cNvSpPr txBox="1"/>
          <p:nvPr/>
        </p:nvSpPr>
        <p:spPr>
          <a:xfrm rot="2583436">
            <a:off x="1722925" y="4321929"/>
            <a:ext cx="1872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partly touched</a:t>
            </a:r>
            <a:endParaRPr lang="vi-VN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EF7CD7B-596E-4F8A-B6DD-71F83FBCBEA6}"/>
              </a:ext>
            </a:extLst>
          </p:cNvPr>
          <p:cNvGrpSpPr/>
          <p:nvPr/>
        </p:nvGrpSpPr>
        <p:grpSpPr>
          <a:xfrm>
            <a:off x="3382849" y="2152171"/>
            <a:ext cx="1265351" cy="877257"/>
            <a:chOff x="2423493" y="1561142"/>
            <a:chExt cx="1843712" cy="877257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A3424531-FE3B-4F12-86B8-182738F2ECC1}"/>
                </a:ext>
              </a:extLst>
            </p:cNvPr>
            <p:cNvSpPr/>
            <p:nvPr/>
          </p:nvSpPr>
          <p:spPr>
            <a:xfrm>
              <a:off x="2423493" y="1561142"/>
              <a:ext cx="1843712" cy="877257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4">
              <a:extLst>
                <a:ext uri="{FF2B5EF4-FFF2-40B4-BE49-F238E27FC236}">
                  <a16:creationId xmlns:a16="http://schemas.microsoft.com/office/drawing/2014/main" id="{A7A2405A-5F4E-4F49-A152-F204A7E4D7BB}"/>
                </a:ext>
              </a:extLst>
            </p:cNvPr>
            <p:cNvSpPr txBox="1"/>
            <p:nvPr/>
          </p:nvSpPr>
          <p:spPr>
            <a:xfrm>
              <a:off x="2449187" y="1586836"/>
              <a:ext cx="1792324" cy="8258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voiceless sounds</a:t>
              </a:r>
              <a:endParaRPr lang="en-US" sz="2100" kern="120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BD3767C-785C-4DF5-80C2-1967FF2AD543}"/>
              </a:ext>
            </a:extLst>
          </p:cNvPr>
          <p:cNvGrpSpPr/>
          <p:nvPr/>
        </p:nvGrpSpPr>
        <p:grpSpPr>
          <a:xfrm>
            <a:off x="3352800" y="4403304"/>
            <a:ext cx="1277766" cy="921856"/>
            <a:chOff x="2423493" y="3659112"/>
            <a:chExt cx="1843712" cy="9218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E3F8F785-866F-4958-80A9-E3C08F0FD00D}"/>
                </a:ext>
              </a:extLst>
            </p:cNvPr>
            <p:cNvSpPr/>
            <p:nvPr/>
          </p:nvSpPr>
          <p:spPr>
            <a:xfrm>
              <a:off x="2423493" y="3659112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angle: Rounded Corners 4">
              <a:extLst>
                <a:ext uri="{FF2B5EF4-FFF2-40B4-BE49-F238E27FC236}">
                  <a16:creationId xmlns:a16="http://schemas.microsoft.com/office/drawing/2014/main" id="{8BE637C7-3855-48A1-8BCA-5F09E5D3A657}"/>
                </a:ext>
              </a:extLst>
            </p:cNvPr>
            <p:cNvSpPr txBox="1"/>
            <p:nvPr/>
          </p:nvSpPr>
          <p:spPr>
            <a:xfrm>
              <a:off x="2450493" y="3686112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voiced  sounds</a:t>
              </a:r>
              <a:endParaRPr lang="en-US" sz="2100" kern="1200" dirty="0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BA6F715-29E1-4529-A2C5-D89FF5ED3A5C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4630566" y="1707819"/>
            <a:ext cx="1039331" cy="882981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2E94D4C-7B44-4A5C-8F62-B110DB8E9D92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4630566" y="2590800"/>
            <a:ext cx="1039331" cy="869072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B4664A8-C6B8-4AD9-8021-7309985E236D}"/>
              </a:ext>
            </a:extLst>
          </p:cNvPr>
          <p:cNvCxnSpPr>
            <a:cxnSpLocks/>
          </p:cNvCxnSpPr>
          <p:nvPr/>
        </p:nvCxnSpPr>
        <p:spPr>
          <a:xfrm flipV="1">
            <a:off x="4622364" y="3932247"/>
            <a:ext cx="1047533" cy="91439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A231D1A-FBC5-43C7-94DC-0DF375E922EA}"/>
              </a:ext>
            </a:extLst>
          </p:cNvPr>
          <p:cNvCxnSpPr>
            <a:cxnSpLocks/>
          </p:cNvCxnSpPr>
          <p:nvPr/>
        </p:nvCxnSpPr>
        <p:spPr>
          <a:xfrm>
            <a:off x="4622364" y="4846645"/>
            <a:ext cx="1047533" cy="86835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6AED117-E903-4501-B141-7D4CEC6E9462}"/>
              </a:ext>
            </a:extLst>
          </p:cNvPr>
          <p:cNvSpPr txBox="1"/>
          <p:nvPr/>
        </p:nvSpPr>
        <p:spPr>
          <a:xfrm rot="19242900">
            <a:off x="4647858" y="1818523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885552A-C450-46C9-95C3-95EF93329FC0}"/>
              </a:ext>
            </a:extLst>
          </p:cNvPr>
          <p:cNvSpPr txBox="1"/>
          <p:nvPr/>
        </p:nvSpPr>
        <p:spPr>
          <a:xfrm rot="19188802">
            <a:off x="4625369" y="4050117"/>
            <a:ext cx="881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raised</a:t>
            </a:r>
            <a:endParaRPr lang="vi-VN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D2C2C7B-72D5-4D8D-8DAA-7ED4355C3434}"/>
              </a:ext>
            </a:extLst>
          </p:cNvPr>
          <p:cNvSpPr txBox="1"/>
          <p:nvPr/>
        </p:nvSpPr>
        <p:spPr>
          <a:xfrm rot="2440255">
            <a:off x="4634242" y="2984308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848E460-BBF0-441A-81C9-96D33D057CC3}"/>
              </a:ext>
            </a:extLst>
          </p:cNvPr>
          <p:cNvSpPr txBox="1"/>
          <p:nvPr/>
        </p:nvSpPr>
        <p:spPr>
          <a:xfrm rot="2290665">
            <a:off x="4577504" y="5265251"/>
            <a:ext cx="101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lowered</a:t>
            </a:r>
            <a:endParaRPr lang="vi-VN" dirty="0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1F8B01E-A77E-4CB7-9886-10568108CE40}"/>
              </a:ext>
            </a:extLst>
          </p:cNvPr>
          <p:cNvGrpSpPr/>
          <p:nvPr/>
        </p:nvGrpSpPr>
        <p:grpSpPr>
          <a:xfrm>
            <a:off x="5721793" y="1494048"/>
            <a:ext cx="1143000" cy="921856"/>
            <a:chOff x="4952993" y="1008775"/>
            <a:chExt cx="1843712" cy="921856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D4F01AE7-2B03-44A9-8653-C75DEE87FD18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ectangle: Rounded Corners 4">
              <a:extLst>
                <a:ext uri="{FF2B5EF4-FFF2-40B4-BE49-F238E27FC236}">
                  <a16:creationId xmlns:a16="http://schemas.microsoft.com/office/drawing/2014/main" id="{DBE7EF2A-6E84-46A1-A1A7-C26DC806D334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oral sounds</a:t>
              </a:r>
              <a:endParaRPr lang="en-US" sz="2100" kern="1200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D833358-6EB3-4C0F-9131-5E1FB0621CD1}"/>
              </a:ext>
            </a:extLst>
          </p:cNvPr>
          <p:cNvGrpSpPr/>
          <p:nvPr/>
        </p:nvGrpSpPr>
        <p:grpSpPr>
          <a:xfrm>
            <a:off x="5705055" y="3799507"/>
            <a:ext cx="1143000" cy="921856"/>
            <a:chOff x="4952993" y="1008775"/>
            <a:chExt cx="1843712" cy="921856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B0ABBD15-8FB9-41E7-8AE4-FF320F947036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Rectangle: Rounded Corners 4">
              <a:extLst>
                <a:ext uri="{FF2B5EF4-FFF2-40B4-BE49-F238E27FC236}">
                  <a16:creationId xmlns:a16="http://schemas.microsoft.com/office/drawing/2014/main" id="{454170A8-CACA-486C-846F-8A4CE59EFCC2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oral sounds</a:t>
              </a:r>
              <a:endParaRPr lang="en-US" sz="2100" kern="1200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2E81FAC-1D4C-4483-AD7A-5D0BA3F343CB}"/>
              </a:ext>
            </a:extLst>
          </p:cNvPr>
          <p:cNvGrpSpPr/>
          <p:nvPr/>
        </p:nvGrpSpPr>
        <p:grpSpPr>
          <a:xfrm>
            <a:off x="5738531" y="2680268"/>
            <a:ext cx="1143000" cy="921856"/>
            <a:chOff x="4952993" y="1008775"/>
            <a:chExt cx="1843712" cy="921856"/>
          </a:xfrm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54038F76-42F4-457B-9E70-56FD686FFB41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Rectangle: Rounded Corners 4">
              <a:extLst>
                <a:ext uri="{FF2B5EF4-FFF2-40B4-BE49-F238E27FC236}">
                  <a16:creationId xmlns:a16="http://schemas.microsoft.com/office/drawing/2014/main" id="{92FFED3A-0237-4400-B0DC-89A4214C7FFE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nasal sounds</a:t>
              </a:r>
              <a:endParaRPr lang="en-US" sz="2100" kern="1200" dirty="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70F9549-E607-4FEC-BE5D-A93C95CD2498}"/>
              </a:ext>
            </a:extLst>
          </p:cNvPr>
          <p:cNvGrpSpPr/>
          <p:nvPr/>
        </p:nvGrpSpPr>
        <p:grpSpPr>
          <a:xfrm>
            <a:off x="5709551" y="4988989"/>
            <a:ext cx="1143000" cy="921856"/>
            <a:chOff x="4952993" y="1008775"/>
            <a:chExt cx="1843712" cy="921856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BE27DD19-430D-41B3-9EF4-329BD9D2CE50}"/>
                </a:ext>
              </a:extLst>
            </p:cNvPr>
            <p:cNvSpPr/>
            <p:nvPr/>
          </p:nvSpPr>
          <p:spPr>
            <a:xfrm>
              <a:off x="4952993" y="1008775"/>
              <a:ext cx="1843712" cy="92185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Rectangle: Rounded Corners 4">
              <a:extLst>
                <a:ext uri="{FF2B5EF4-FFF2-40B4-BE49-F238E27FC236}">
                  <a16:creationId xmlns:a16="http://schemas.microsoft.com/office/drawing/2014/main" id="{1B2B33CA-F146-4DC9-BD8A-0EDBEE5FEB71}"/>
                </a:ext>
              </a:extLst>
            </p:cNvPr>
            <p:cNvSpPr txBox="1"/>
            <p:nvPr/>
          </p:nvSpPr>
          <p:spPr>
            <a:xfrm>
              <a:off x="4979992" y="1018511"/>
              <a:ext cx="1789712" cy="8678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100" kern="1200" dirty="0">
                  <a:sym typeface="Wingdings" panose="05000000000000000000" pitchFamily="2" charset="2"/>
                </a:rPr>
                <a:t>nasal sounds</a:t>
              </a:r>
              <a:endParaRPr lang="en-US" sz="2100" kern="1200" dirty="0"/>
            </a:p>
          </p:txBody>
        </p: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8F22520D-3E62-49D3-BB02-61C2BEB6B3AC}"/>
              </a:ext>
            </a:extLst>
          </p:cNvPr>
          <p:cNvSpPr/>
          <p:nvPr/>
        </p:nvSpPr>
        <p:spPr>
          <a:xfrm rot="16200000">
            <a:off x="5360498" y="3452000"/>
            <a:ext cx="4843755" cy="56073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ARTICULATORS</a:t>
            </a:r>
            <a:endParaRPr lang="vi-VN" b="1" dirty="0">
              <a:solidFill>
                <a:schemeClr val="tx1"/>
              </a:solidFill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2A03BB63-06EE-4C05-A50A-B15BE9440E36}"/>
              </a:ext>
            </a:extLst>
          </p:cNvPr>
          <p:cNvCxnSpPr>
            <a:cxnSpLocks/>
          </p:cNvCxnSpPr>
          <p:nvPr/>
        </p:nvCxnSpPr>
        <p:spPr>
          <a:xfrm>
            <a:off x="8062744" y="3732368"/>
            <a:ext cx="471656" cy="0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D8EB307F-F123-4DA8-ADFA-ABC75061EF7A}"/>
              </a:ext>
            </a:extLst>
          </p:cNvPr>
          <p:cNvSpPr txBox="1"/>
          <p:nvPr/>
        </p:nvSpPr>
        <p:spPr>
          <a:xfrm rot="16200000">
            <a:off x="8250831" y="3552308"/>
            <a:ext cx="1201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SOUND</a:t>
            </a:r>
            <a:endParaRPr lang="vi-VN" sz="2000" b="1" dirty="0">
              <a:solidFill>
                <a:srgbClr val="FF0000"/>
              </a:solidFill>
            </a:endParaRPr>
          </a:p>
        </p:txBody>
      </p:sp>
      <p:sp>
        <p:nvSpPr>
          <p:cNvPr id="69" name="Right Triangle 68">
            <a:extLst>
              <a:ext uri="{FF2B5EF4-FFF2-40B4-BE49-F238E27FC236}">
                <a16:creationId xmlns:a16="http://schemas.microsoft.com/office/drawing/2014/main" id="{BB68DD4D-A047-405A-8A8A-DFF97B88BEC4}"/>
              </a:ext>
            </a:extLst>
          </p:cNvPr>
          <p:cNvSpPr/>
          <p:nvPr/>
        </p:nvSpPr>
        <p:spPr>
          <a:xfrm rot="2657758">
            <a:off x="2435714" y="3142116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0" name="Right Triangle 69">
            <a:extLst>
              <a:ext uri="{FF2B5EF4-FFF2-40B4-BE49-F238E27FC236}">
                <a16:creationId xmlns:a16="http://schemas.microsoft.com/office/drawing/2014/main" id="{BB928DC8-829B-4E94-9D3B-EE33228C19C1}"/>
              </a:ext>
            </a:extLst>
          </p:cNvPr>
          <p:cNvSpPr/>
          <p:nvPr/>
        </p:nvSpPr>
        <p:spPr>
          <a:xfrm rot="2657758">
            <a:off x="4951292" y="1982382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1" name="Right Triangle 70">
            <a:extLst>
              <a:ext uri="{FF2B5EF4-FFF2-40B4-BE49-F238E27FC236}">
                <a16:creationId xmlns:a16="http://schemas.microsoft.com/office/drawing/2014/main" id="{5F9482A1-EE02-43E6-A3EB-154BA144277C}"/>
              </a:ext>
            </a:extLst>
          </p:cNvPr>
          <p:cNvSpPr/>
          <p:nvPr/>
        </p:nvSpPr>
        <p:spPr>
          <a:xfrm rot="2657758">
            <a:off x="4934832" y="4209185"/>
            <a:ext cx="1186153" cy="1216832"/>
          </a:xfrm>
          <a:prstGeom prst="rtTriangle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84AFFAB-3A00-4B98-81BD-259DBFD00562}"/>
              </a:ext>
            </a:extLst>
          </p:cNvPr>
          <p:cNvSpPr txBox="1"/>
          <p:nvPr/>
        </p:nvSpPr>
        <p:spPr>
          <a:xfrm rot="16200000">
            <a:off x="2091649" y="3440818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vocal folds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B6CAFB-36D6-4183-852E-55CD7FAD0ACD}"/>
              </a:ext>
            </a:extLst>
          </p:cNvPr>
          <p:cNvSpPr txBox="1"/>
          <p:nvPr/>
        </p:nvSpPr>
        <p:spPr>
          <a:xfrm rot="16200000">
            <a:off x="4625093" y="2369387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68F65FC-1EFC-470A-94B8-B29CE425691D}"/>
              </a:ext>
            </a:extLst>
          </p:cNvPr>
          <p:cNvSpPr txBox="1"/>
          <p:nvPr/>
        </p:nvSpPr>
        <p:spPr>
          <a:xfrm rot="16200000">
            <a:off x="4571408" y="4666863"/>
            <a:ext cx="150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velum</a:t>
            </a:r>
            <a:endParaRPr lang="vi-VN" dirty="0">
              <a:solidFill>
                <a:srgbClr val="FF0000"/>
              </a:solidFill>
            </a:endParaRP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FA57A38-B302-437F-A476-8B59E086AFE6}"/>
              </a:ext>
            </a:extLst>
          </p:cNvPr>
          <p:cNvCxnSpPr>
            <a:cxnSpLocks/>
            <a:stCxn id="52" idx="3"/>
            <a:endCxn id="64" idx="0"/>
          </p:cNvCxnSpPr>
          <p:nvPr/>
        </p:nvCxnSpPr>
        <p:spPr>
          <a:xfrm>
            <a:off x="6848054" y="1937712"/>
            <a:ext cx="653954" cy="179465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C2F7503D-4E3E-416A-B870-C75D5A712BB8}"/>
              </a:ext>
            </a:extLst>
          </p:cNvPr>
          <p:cNvCxnSpPr>
            <a:cxnSpLocks/>
            <a:stCxn id="58" idx="3"/>
            <a:endCxn id="64" idx="0"/>
          </p:cNvCxnSpPr>
          <p:nvPr/>
        </p:nvCxnSpPr>
        <p:spPr>
          <a:xfrm>
            <a:off x="6864792" y="3123932"/>
            <a:ext cx="637216" cy="608436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0545642A-A87F-40F2-AA54-463B5B51DD4E}"/>
              </a:ext>
            </a:extLst>
          </p:cNvPr>
          <p:cNvCxnSpPr>
            <a:cxnSpLocks/>
            <a:stCxn id="54" idx="3"/>
            <a:endCxn id="64" idx="0"/>
          </p:cNvCxnSpPr>
          <p:nvPr/>
        </p:nvCxnSpPr>
        <p:spPr>
          <a:xfrm flipV="1">
            <a:off x="6848055" y="3732368"/>
            <a:ext cx="653953" cy="528067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2CF8D9E2-B206-44D1-977B-5D41ABDF87EC}"/>
              </a:ext>
            </a:extLst>
          </p:cNvPr>
          <p:cNvCxnSpPr>
            <a:cxnSpLocks/>
            <a:stCxn id="61" idx="3"/>
            <a:endCxn id="64" idx="0"/>
          </p:cNvCxnSpPr>
          <p:nvPr/>
        </p:nvCxnSpPr>
        <p:spPr>
          <a:xfrm flipV="1">
            <a:off x="6835812" y="3732368"/>
            <a:ext cx="666196" cy="170028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088506"/>
      </p:ext>
    </p:extLst>
  </p:cSld>
  <p:clrMapOvr>
    <a:masterClrMapping/>
  </p:clrMapOvr>
</p:sld>
</file>

<file path=ppt/theme/theme1.xml><?xml version="1.0" encoding="utf-8"?>
<a:theme xmlns:a="http://schemas.openxmlformats.org/drawingml/2006/main" name="708TGp_General_light">
  <a:themeElements>
    <a:clrScheme name="Custom 1">
      <a:dk1>
        <a:srgbClr val="000000"/>
      </a:dk1>
      <a:lt1>
        <a:srgbClr val="FFFFFF"/>
      </a:lt1>
      <a:dk2>
        <a:srgbClr val="6273C6"/>
      </a:dk2>
      <a:lt2>
        <a:srgbClr val="808080"/>
      </a:lt2>
      <a:accent1>
        <a:srgbClr val="88BAE4"/>
      </a:accent1>
      <a:accent2>
        <a:srgbClr val="66BEA3"/>
      </a:accent2>
      <a:accent3>
        <a:srgbClr val="9AA6E2"/>
      </a:accent3>
      <a:accent4>
        <a:srgbClr val="85D5D5"/>
      </a:accent4>
      <a:accent5>
        <a:srgbClr val="90DCA4"/>
      </a:accent5>
      <a:accent6>
        <a:srgbClr val="ADCD79"/>
      </a:accent6>
      <a:hlink>
        <a:srgbClr val="727BD4"/>
      </a:hlink>
      <a:folHlink>
        <a:srgbClr val="6DC96D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317F97"/>
        </a:dk2>
        <a:lt2>
          <a:srgbClr val="808080"/>
        </a:lt2>
        <a:accent1>
          <a:srgbClr val="7CD293"/>
        </a:accent1>
        <a:accent2>
          <a:srgbClr val="C0C85C"/>
        </a:accent2>
        <a:accent3>
          <a:srgbClr val="FFFFFF"/>
        </a:accent3>
        <a:accent4>
          <a:srgbClr val="000000"/>
        </a:accent4>
        <a:accent5>
          <a:srgbClr val="BFE5C8"/>
        </a:accent5>
        <a:accent6>
          <a:srgbClr val="AEB553"/>
        </a:accent6>
        <a:hlink>
          <a:srgbClr val="5CC2C4"/>
        </a:hlink>
        <a:folHlink>
          <a:srgbClr val="467F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5F5E2C"/>
        </a:dk2>
        <a:lt2>
          <a:srgbClr val="808080"/>
        </a:lt2>
        <a:accent1>
          <a:srgbClr val="D4D75B"/>
        </a:accent1>
        <a:accent2>
          <a:srgbClr val="E4A940"/>
        </a:accent2>
        <a:accent3>
          <a:srgbClr val="FFFFFF"/>
        </a:accent3>
        <a:accent4>
          <a:srgbClr val="000000"/>
        </a:accent4>
        <a:accent5>
          <a:srgbClr val="E6E8B5"/>
        </a:accent5>
        <a:accent6>
          <a:srgbClr val="CF9939"/>
        </a:accent6>
        <a:hlink>
          <a:srgbClr val="71C935"/>
        </a:hlink>
        <a:folHlink>
          <a:srgbClr val="DC6A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6273C6"/>
        </a:dk2>
        <a:lt2>
          <a:srgbClr val="808080"/>
        </a:lt2>
        <a:accent1>
          <a:srgbClr val="88BAE4"/>
        </a:accent1>
        <a:accent2>
          <a:srgbClr val="66BEA3"/>
        </a:accent2>
        <a:accent3>
          <a:srgbClr val="FFFFFF"/>
        </a:accent3>
        <a:accent4>
          <a:srgbClr val="000000"/>
        </a:accent4>
        <a:accent5>
          <a:srgbClr val="C3D9EF"/>
        </a:accent5>
        <a:accent6>
          <a:srgbClr val="5CAC93"/>
        </a:accent6>
        <a:hlink>
          <a:srgbClr val="727BD4"/>
        </a:hlink>
        <a:folHlink>
          <a:srgbClr val="6DC96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1744</TotalTime>
  <Words>518</Words>
  <Application>Microsoft Office PowerPoint</Application>
  <PresentationFormat>On-screen Show (4:3)</PresentationFormat>
  <Paragraphs>147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Algerian</vt:lpstr>
      <vt:lpstr>Arial</vt:lpstr>
      <vt:lpstr>Calibri</vt:lpstr>
      <vt:lpstr>Cambria</vt:lpstr>
      <vt:lpstr>Monotype Corsiva</vt:lpstr>
      <vt:lpstr>Tahoma</vt:lpstr>
      <vt:lpstr>Times New Roman</vt:lpstr>
      <vt:lpstr>Wingdings</vt:lpstr>
      <vt:lpstr>708TGp_General_light</vt:lpstr>
      <vt:lpstr>PowerPoint Presentation</vt:lpstr>
      <vt:lpstr>Chapter I PRODUCTION  OF SPEECH SOUNDS</vt:lpstr>
      <vt:lpstr>ARTICULATORS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movable articulators? What are unmovable articulators? </vt:lpstr>
      <vt:lpstr>Label the articulators</vt:lpstr>
      <vt:lpstr>Which articulators are involved in creating /p/, /k/, /v/, /t/, /j/, /i/ ?</vt:lpstr>
      <vt:lpstr>Speech production mechanism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User</dc:creator>
  <cp:lastModifiedBy>Fish</cp:lastModifiedBy>
  <cp:revision>212</cp:revision>
  <dcterms:created xsi:type="dcterms:W3CDTF">2016-07-20T04:03:49Z</dcterms:created>
  <dcterms:modified xsi:type="dcterms:W3CDTF">2018-04-01T14:42:10Z</dcterms:modified>
</cp:coreProperties>
</file>